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0" r:id="rId5"/>
    <p:sldMasterId id="2147483706" r:id="rId6"/>
    <p:sldMasterId id="2147483675" r:id="rId7"/>
    <p:sldMasterId id="2147483663" r:id="rId8"/>
  </p:sldMasterIdLst>
  <p:notesMasterIdLst>
    <p:notesMasterId r:id="rId92"/>
  </p:notesMasterIdLst>
  <p:handoutMasterIdLst>
    <p:handoutMasterId r:id="rId93"/>
  </p:handoutMasterIdLst>
  <p:sldIdLst>
    <p:sldId id="546" r:id="rId9"/>
    <p:sldId id="490" r:id="rId10"/>
    <p:sldId id="809" r:id="rId11"/>
    <p:sldId id="808" r:id="rId12"/>
    <p:sldId id="794" r:id="rId13"/>
    <p:sldId id="806" r:id="rId14"/>
    <p:sldId id="803" r:id="rId15"/>
    <p:sldId id="798" r:id="rId16"/>
    <p:sldId id="810" r:id="rId17"/>
    <p:sldId id="811" r:id="rId18"/>
    <p:sldId id="812" r:id="rId19"/>
    <p:sldId id="813" r:id="rId20"/>
    <p:sldId id="800" r:id="rId21"/>
    <p:sldId id="801" r:id="rId22"/>
    <p:sldId id="814" r:id="rId23"/>
    <p:sldId id="815" r:id="rId24"/>
    <p:sldId id="818" r:id="rId25"/>
    <p:sldId id="817" r:id="rId26"/>
    <p:sldId id="816" r:id="rId27"/>
    <p:sldId id="489" r:id="rId28"/>
    <p:sldId id="719" r:id="rId29"/>
    <p:sldId id="494" r:id="rId30"/>
    <p:sldId id="709" r:id="rId31"/>
    <p:sldId id="745" r:id="rId32"/>
    <p:sldId id="713" r:id="rId33"/>
    <p:sldId id="714" r:id="rId34"/>
    <p:sldId id="721" r:id="rId35"/>
    <p:sldId id="715" r:id="rId36"/>
    <p:sldId id="716" r:id="rId37"/>
    <p:sldId id="729" r:id="rId38"/>
    <p:sldId id="717" r:id="rId39"/>
    <p:sldId id="718" r:id="rId40"/>
    <p:sldId id="725" r:id="rId41"/>
    <p:sldId id="726" r:id="rId42"/>
    <p:sldId id="727" r:id="rId43"/>
    <p:sldId id="741" r:id="rId44"/>
    <p:sldId id="742" r:id="rId45"/>
    <p:sldId id="746" r:id="rId46"/>
    <p:sldId id="500" r:id="rId47"/>
    <p:sldId id="730" r:id="rId48"/>
    <p:sldId id="731" r:id="rId49"/>
    <p:sldId id="732" r:id="rId50"/>
    <p:sldId id="733" r:id="rId51"/>
    <p:sldId id="734" r:id="rId52"/>
    <p:sldId id="743" r:id="rId53"/>
    <p:sldId id="604" r:id="rId54"/>
    <p:sldId id="605" r:id="rId55"/>
    <p:sldId id="606" r:id="rId56"/>
    <p:sldId id="608" r:id="rId57"/>
    <p:sldId id="702" r:id="rId58"/>
    <p:sldId id="616" r:id="rId59"/>
    <p:sldId id="619" r:id="rId60"/>
    <p:sldId id="747" r:id="rId61"/>
    <p:sldId id="748" r:id="rId62"/>
    <p:sldId id="749" r:id="rId63"/>
    <p:sldId id="750" r:id="rId64"/>
    <p:sldId id="751" r:id="rId65"/>
    <p:sldId id="752" r:id="rId66"/>
    <p:sldId id="754" r:id="rId67"/>
    <p:sldId id="755" r:id="rId68"/>
    <p:sldId id="756" r:id="rId69"/>
    <p:sldId id="757" r:id="rId70"/>
    <p:sldId id="758" r:id="rId71"/>
    <p:sldId id="761" r:id="rId72"/>
    <p:sldId id="762" r:id="rId73"/>
    <p:sldId id="766" r:id="rId74"/>
    <p:sldId id="767" r:id="rId75"/>
    <p:sldId id="768" r:id="rId76"/>
    <p:sldId id="769" r:id="rId77"/>
    <p:sldId id="770" r:id="rId78"/>
    <p:sldId id="773" r:id="rId79"/>
    <p:sldId id="774" r:id="rId80"/>
    <p:sldId id="775" r:id="rId81"/>
    <p:sldId id="776" r:id="rId82"/>
    <p:sldId id="778" r:id="rId83"/>
    <p:sldId id="779" r:id="rId84"/>
    <p:sldId id="781" r:id="rId85"/>
    <p:sldId id="782" r:id="rId86"/>
    <p:sldId id="788" r:id="rId87"/>
    <p:sldId id="789" r:id="rId88"/>
    <p:sldId id="790" r:id="rId89"/>
    <p:sldId id="791" r:id="rId90"/>
    <p:sldId id="792" r:id="rId91"/>
  </p:sldIdLst>
  <p:sldSz cx="12188825" cy="6858000"/>
  <p:notesSz cx="6858000" cy="9144000"/>
  <p:custDataLst>
    <p:tags r:id="rId94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1" autoAdjust="0"/>
    <p:restoredTop sz="94041" autoAdjust="0"/>
  </p:normalViewPr>
  <p:slideViewPr>
    <p:cSldViewPr showGuides="1">
      <p:cViewPr varScale="1">
        <p:scale>
          <a:sx n="55" d="100"/>
          <a:sy n="55" d="100"/>
        </p:scale>
        <p:origin x="1176" y="2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276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commentAuthors" Target="commentAuthors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tags" Target="tags/tag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56E6107-4F70-4432-81A1-E9329BDC836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2025/3/24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0B032-84D0-4C37-BA11-143E54573B20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93199CD-3E1B-4AE6-990F-76F925F5EA9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6831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4980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690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55" y="315914"/>
            <a:ext cx="7774608" cy="5921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4255" y="1219673"/>
            <a:ext cx="10940317" cy="5000625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E715D26E-08BF-4DE2-869C-895AF7546EB5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 flipV="1">
            <a:off x="0" y="1144813"/>
            <a:ext cx="5256584" cy="74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24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 flipV="1">
            <a:off x="117748" y="1511072"/>
            <a:ext cx="59046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0024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942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90CACB-45F2-4467-AFEF-2FAF076B81D1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5F8077-0E3A-4E2F-B75E-22C62A81D703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74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7CC0278-CB38-4147-A3E5-29E0B37DAE13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582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3F0142-28F1-4EAE-A000-8206DFCC5E82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1262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2621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530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6EF46F-E0E0-460C-B765-9380271A0BA1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644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67209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377329-BC83-4AA4-8C27-9230F654D81D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38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55" y="315914"/>
            <a:ext cx="7774608" cy="5921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4255" y="1219673"/>
            <a:ext cx="10940317" cy="5000625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E715D26E-08BF-4DE2-869C-895AF7546EB5}" type="slidenum">
              <a:rPr lang="en-US" altLang="zh-CN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19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/>
          <a:p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/>
          <a:lstStyle>
            <a:lvl1pPr marL="0" indent="0">
              <a:buFontTx/>
              <a:buNone/>
              <a:defRPr/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 flipV="1">
            <a:off x="0" y="1507778"/>
            <a:ext cx="465425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531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024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58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90CACB-45F2-4467-AFEF-2FAF076B81D1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433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5F8077-0E3A-4E2F-B75E-22C62A81D703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0452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7CC0278-CB38-4147-A3E5-29E0B37DAE13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42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3F0142-28F1-4EAE-A000-8206DFCC5E82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150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9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53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9310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6EF46F-E0E0-460C-B765-9380271A0BA1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1603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8975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377329-BC83-4AA4-8C27-9230F654D81D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17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图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 hasCustomPrompt="1"/>
          </p:nvPr>
        </p:nvSpPr>
        <p:spPr>
          <a:xfrm>
            <a:off x="1125860" y="1988840"/>
            <a:ext cx="9134391" cy="4114801"/>
          </a:xfrm>
        </p:spPr>
        <p:txBody>
          <a:bodyPr rtlCol="0">
            <a:normAutofit/>
          </a:bodyPr>
          <a:lstStyle>
            <a:lvl1pPr marL="223838" indent="-223838"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b="1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SzPct val="115000"/>
              <a:defRPr sz="2400" baseline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defRPr sz="2000">
                <a:solidFill>
                  <a:schemeClr val="bg1"/>
                </a:solidFill>
              </a:defRPr>
            </a:lvl3pPr>
          </a:lstStyle>
          <a:p>
            <a:r>
              <a:rPr lang="en-US" altLang="zh-CN" dirty="0"/>
              <a:t> 11</a:t>
            </a:r>
          </a:p>
          <a:p>
            <a:pPr lvl="1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1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 hasCustomPrompt="1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shui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 flipV="1">
            <a:off x="0" y="1472101"/>
            <a:ext cx="5158308" cy="4571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1461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55" y="315914"/>
            <a:ext cx="7774608" cy="5921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4255" y="1219673"/>
            <a:ext cx="10940317" cy="5000625"/>
          </a:xfrm>
        </p:spPr>
        <p:txBody>
          <a:bodyPr/>
          <a:lstStyle/>
          <a:p>
            <a:r>
              <a:rPr lang="zh-CN" altLang="en-US" dirty="0"/>
              <a:t>单击图标添加表格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E715D26E-08BF-4DE2-869C-895AF7546EB5}" type="slidenum">
              <a:rPr lang="en-US" altLang="zh-CN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435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>
              <a:defRPr sz="3200" baseline="0">
                <a:latin typeface="+mj-lt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1597955"/>
            <a:ext cx="40781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707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>
              <a:defRPr sz="3200" baseline="0">
                <a:latin typeface="+mj-lt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1568816"/>
            <a:ext cx="5256584" cy="74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0716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flipV="1">
            <a:off x="0" y="1516247"/>
            <a:ext cx="55903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>
              <a:defRPr sz="3200" baseline="0">
                <a:latin typeface="+mj-lt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3747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6115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875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4447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4252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7659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84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图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 hasCustomPrompt="1"/>
          </p:nvPr>
        </p:nvSpPr>
        <p:spPr>
          <a:xfrm>
            <a:off x="1125860" y="1988840"/>
            <a:ext cx="9134391" cy="4114801"/>
          </a:xfrm>
        </p:spPr>
        <p:txBody>
          <a:bodyPr rtlCol="0">
            <a:normAutofit/>
          </a:bodyPr>
          <a:lstStyle>
            <a:lvl1pPr marL="223838" indent="-223838"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800" b="1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SzPct val="115000"/>
              <a:defRPr sz="2400" baseline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defRPr sz="2000">
                <a:solidFill>
                  <a:schemeClr val="bg1"/>
                </a:solidFill>
              </a:defRPr>
            </a:lvl3pPr>
          </a:lstStyle>
          <a:p>
            <a:r>
              <a:rPr lang="en-US" altLang="zh-CN" dirty="0"/>
              <a:t> 11</a:t>
            </a:r>
          </a:p>
          <a:p>
            <a:pPr lvl="1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1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 hasCustomPrompt="1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 marL="0" indent="0">
              <a:buNone/>
              <a:defRPr sz="3200" b="1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shui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 flipV="1">
            <a:off x="0" y="1472101"/>
            <a:ext cx="515830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799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568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6991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181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745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5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90CACB-45F2-4467-AFEF-2FAF076B81D1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79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1714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/>
          <a:p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flipV="1">
            <a:off x="117748" y="1511072"/>
            <a:ext cx="59046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/>
          <a:lstStyle/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9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633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61" r:id="rId4"/>
    <p:sldLayoutId id="2147483723" r:id="rId5"/>
    <p:sldLayoutId id="2147483724" r:id="rId6"/>
    <p:sldLayoutId id="214748372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7821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691" r:id="rId2"/>
    <p:sldLayoutId id="2147483697" r:id="rId3"/>
    <p:sldLayoutId id="2147483698" r:id="rId4"/>
    <p:sldLayoutId id="2147483700" r:id="rId5"/>
    <p:sldLayoutId id="2147483702" r:id="rId6"/>
    <p:sldLayoutId id="214748370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20792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2025/3/24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2801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722" r:id="rId13"/>
    <p:sldLayoutId id="2147483705" r:id="rId14"/>
    <p:sldLayoutId id="2147483688" r:id="rId15"/>
    <p:sldLayoutId id="214748368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8427-6367-4CF2-BD67-D14D0F542F40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8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3F0285-90DD-CDFA-13E8-E12232750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83" y="-147499"/>
            <a:ext cx="4481736" cy="4481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6BA929-9393-EB22-FF61-A90A2F898BDC}"/>
              </a:ext>
            </a:extLst>
          </p:cNvPr>
          <p:cNvSpPr/>
          <p:nvPr/>
        </p:nvSpPr>
        <p:spPr>
          <a:xfrm>
            <a:off x="7318548" y="4149080"/>
            <a:ext cx="1512168" cy="7136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D66F82-C0E8-8974-4095-BAEF69A9ABAA}"/>
              </a:ext>
            </a:extLst>
          </p:cNvPr>
          <p:cNvSpPr txBox="1"/>
          <p:nvPr/>
        </p:nvSpPr>
        <p:spPr>
          <a:xfrm>
            <a:off x="1169434" y="4334237"/>
            <a:ext cx="98935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54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第六章 空间数据的可视化表达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88DA54-2027-1D8D-D1E0-7D789EB15C08}"/>
              </a:ext>
            </a:extLst>
          </p:cNvPr>
          <p:cNvSpPr/>
          <p:nvPr/>
        </p:nvSpPr>
        <p:spPr>
          <a:xfrm>
            <a:off x="0" y="6381328"/>
            <a:ext cx="12188825" cy="47248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F439308-F3DA-D6BB-3925-3A8163E5BAFF}"/>
              </a:ext>
            </a:extLst>
          </p:cNvPr>
          <p:cNvSpPr/>
          <p:nvPr/>
        </p:nvSpPr>
        <p:spPr>
          <a:xfrm>
            <a:off x="0" y="895905"/>
            <a:ext cx="2422004" cy="8482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4CB2F3-CFD0-20C1-E241-9417D461122C}"/>
              </a:ext>
            </a:extLst>
          </p:cNvPr>
          <p:cNvSpPr txBox="1"/>
          <p:nvPr/>
        </p:nvSpPr>
        <p:spPr>
          <a:xfrm>
            <a:off x="405780" y="358029"/>
            <a:ext cx="296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ArcGIS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42757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47A6D63-B9C6-2103-A703-7761FEF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1C3D19A-937D-4788-0541-1511DEA6A79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17" y="-172316"/>
            <a:ext cx="11335413" cy="7012400"/>
          </a:xfrm>
        </p:spPr>
      </p:pic>
    </p:spTree>
    <p:extLst>
      <p:ext uri="{BB962C8B-B14F-4D97-AF65-F5344CB8AC3E}">
        <p14:creationId xmlns:p14="http://schemas.microsoft.com/office/powerpoint/2010/main" val="402181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707BE1-7BB1-7E31-316D-95C6E125A06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7" y="1989138"/>
            <a:ext cx="6651497" cy="41148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3C97406-C902-A22E-EEB9-9A0F2D7B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489D11-2E2B-CEA4-F36B-E4A09CEF2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-17916"/>
            <a:ext cx="11377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3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524E2C-914D-7BB9-84FA-7EDBA30E326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-165682"/>
            <a:ext cx="10369152" cy="702368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BFA8731-C9A3-73CD-95EF-200794A8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70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6E0F11-C91A-8586-0B9C-728AAE5D514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9068" cy="675749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8A369EE-4311-6B10-ABDE-7FCE358B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66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9E45F0-45DF-2B65-1F70-D0B4343AFB02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0" y="0"/>
            <a:ext cx="10816867" cy="68580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F0DE06C2-038C-E24C-FEBA-071CE5CC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49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134846C-5978-3C4E-0164-14B6F340F98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4670C8C-12AE-8F3E-B2CF-FA553C77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3FD2CB-6CE1-D517-302B-556C8DCD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0" y="489585"/>
            <a:ext cx="12129245" cy="56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8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D9AA20E-667B-9CD7-5ED8-C78246C7EE8D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9" y="-533726"/>
            <a:ext cx="11371886" cy="739172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8B94B98-02C3-950F-8779-D409CD71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79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8CCCEE-99BB-0BC1-59BA-35E4985FCB5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AD907BE-14F8-1B95-71D8-C51E4711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0D651C-5939-BAC0-9858-AACF36A7AC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6" y="9793"/>
            <a:ext cx="12188825" cy="67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3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7D8681-731E-3214-AF83-FACE85A776B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81030F-EA3C-F7AF-F755-D65459DE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E21D38-E3A0-0EC3-60B2-69E88E1B9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" y="100502"/>
            <a:ext cx="11267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2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90E1BB-BBC2-AED0-8B6B-881BFA6C21D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8FEAE93-C126-BEA5-93D6-EE8FBEF2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EB31C5-B55E-9020-2A75-5E75483A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4" y="2004"/>
            <a:ext cx="12312672" cy="675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3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空间数据可视化表达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ArcMap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数据符号化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ArcGIS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符号库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ArcMap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标注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标注引擎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专题地图制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endParaRPr lang="en-US" altLang="zh-CN" sz="2800" dirty="0">
              <a:ea typeface="黑体" panose="02010609060101010101" pitchFamily="49" charset="-122"/>
            </a:endParaRPr>
          </a:p>
          <a:p>
            <a:endParaRPr lang="en-US" altLang="zh-CN" sz="2800" dirty="0">
              <a:ea typeface="黑体" panose="02010609060101010101" pitchFamily="49" charset="-122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ea typeface="黑体" panose="02010609060101010101" pitchFamily="49" charset="-122"/>
              </a:rPr>
              <a:t>主要内容</a:t>
            </a:r>
            <a:endParaRPr lang="en-US" b="1" dirty="0"/>
          </a:p>
        </p:txBody>
      </p:sp>
      <p:sp>
        <p:nvSpPr>
          <p:cNvPr id="9" name="爆炸形 1 1">
            <a:extLst>
              <a:ext uri="{FF2B5EF4-FFF2-40B4-BE49-F238E27FC236}">
                <a16:creationId xmlns:a16="http://schemas.microsoft.com/office/drawing/2014/main" id="{EDDE31AB-79B0-26D5-DC8D-4AEB09CC352C}"/>
              </a:ext>
            </a:extLst>
          </p:cNvPr>
          <p:cNvSpPr/>
          <p:nvPr/>
        </p:nvSpPr>
        <p:spPr>
          <a:xfrm>
            <a:off x="9550796" y="548680"/>
            <a:ext cx="1705507" cy="2018435"/>
          </a:xfrm>
          <a:prstGeom prst="irregularSeal1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9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1"/>
          </p:nvPr>
        </p:nvSpPr>
        <p:spPr>
          <a:xfrm>
            <a:off x="1125859" y="1727958"/>
            <a:ext cx="10542513" cy="411480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符号化</a:t>
            </a:r>
            <a:r>
              <a:rPr lang="en-US" altLang="zh-CN" dirty="0"/>
              <a:t>:</a:t>
            </a:r>
            <a:r>
              <a:rPr lang="zh-CN" altLang="en-US" dirty="0"/>
              <a:t>是指利用符号将连续的数据进行分类分级、概括化、抽象化的过程。地图符号是表达地图内容的基本手段，它由形状不同、大小不一、色彩有别的图形和文字组成。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chemeClr val="accent2"/>
                </a:solidFill>
              </a:rPr>
              <a:t>矢量数据符号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lvl="2"/>
            <a:r>
              <a:rPr lang="zh-CN" altLang="en-US" b="1" dirty="0"/>
              <a:t>单一符号</a:t>
            </a:r>
            <a:endParaRPr lang="en-US" altLang="zh-CN" b="1" dirty="0"/>
          </a:p>
          <a:p>
            <a:pPr lvl="2"/>
            <a:r>
              <a:rPr lang="zh-CN" altLang="en-US" b="1" dirty="0"/>
              <a:t>分类符号</a:t>
            </a:r>
            <a:endParaRPr lang="en-US" altLang="zh-CN" b="1" dirty="0"/>
          </a:p>
          <a:p>
            <a:pPr lvl="2"/>
            <a:r>
              <a:rPr lang="zh-CN" altLang="en-US" b="1" dirty="0"/>
              <a:t>分级色彩</a:t>
            </a:r>
            <a:endParaRPr lang="en-US" altLang="zh-CN" b="1" dirty="0"/>
          </a:p>
          <a:p>
            <a:pPr lvl="2"/>
            <a:r>
              <a:rPr lang="zh-CN" altLang="en-US" b="1" dirty="0"/>
              <a:t>比率符号</a:t>
            </a:r>
            <a:endParaRPr lang="en-US" altLang="zh-CN" b="1" dirty="0"/>
          </a:p>
          <a:p>
            <a:pPr lvl="2"/>
            <a:r>
              <a:rPr lang="zh-CN" altLang="en-US" b="1" dirty="0"/>
              <a:t>统计符号</a:t>
            </a:r>
            <a:endParaRPr lang="en-US" altLang="zh-CN" b="1" dirty="0"/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2.ArcMap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数据符号化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315" y="5097642"/>
            <a:ext cx="2163044" cy="165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95" y="4869160"/>
            <a:ext cx="5943184" cy="20464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363" y="3221245"/>
            <a:ext cx="2177517" cy="19137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842" y="3190764"/>
            <a:ext cx="1830113" cy="1906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452" y="3173759"/>
            <a:ext cx="2067612" cy="19408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2931" y="3173759"/>
            <a:ext cx="1803573" cy="20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sz="2000" b="1" dirty="0">
                <a:solidFill>
                  <a:schemeClr val="accent2"/>
                </a:solidFill>
              </a:rPr>
              <a:t>栅格数据符号化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分类栅格符号</a:t>
            </a:r>
            <a:endParaRPr lang="en-US" altLang="zh-CN" dirty="0"/>
          </a:p>
          <a:p>
            <a:pPr lvl="1"/>
            <a:r>
              <a:rPr lang="zh-CN" altLang="en-US" dirty="0"/>
              <a:t>分级栅格符号</a:t>
            </a:r>
            <a:endParaRPr lang="en-US" altLang="zh-CN" dirty="0"/>
          </a:p>
          <a:p>
            <a:pPr lvl="1"/>
            <a:r>
              <a:rPr lang="zh-CN" altLang="en-US" dirty="0"/>
              <a:t>栅格影像地图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2.ArcMap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数据符号化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14" y="1777670"/>
            <a:ext cx="3264006" cy="23601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03" y="1633900"/>
            <a:ext cx="3264006" cy="2540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519" y="4077072"/>
            <a:ext cx="3264006" cy="27151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114" y="4330096"/>
            <a:ext cx="3541842" cy="221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22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1"/>
          </p:nvPr>
        </p:nvSpPr>
        <p:spPr>
          <a:xfrm>
            <a:off x="1125861" y="1628800"/>
            <a:ext cx="8712967" cy="468051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ts val="2683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800" b="1" spc="11" dirty="0">
                <a:cs typeface="SimSun"/>
              </a:rPr>
              <a:t>ArcGIS</a:t>
            </a:r>
            <a:r>
              <a:rPr lang="zh-CN" altLang="en-US" sz="3800" b="1" spc="11" dirty="0">
                <a:cs typeface="SimSun"/>
              </a:rPr>
              <a:t>支持多种符号类型，包括标记</a:t>
            </a:r>
            <a:r>
              <a:rPr lang="zh-CN" altLang="en-US" sz="3800" b="1" spc="11" dirty="0">
                <a:solidFill>
                  <a:srgbClr val="FFFFFF"/>
                </a:solidFill>
                <a:cs typeface="SimSun"/>
              </a:rPr>
              <a:t>、</a:t>
            </a:r>
            <a:r>
              <a:rPr lang="zh-CN" altLang="en-US" sz="3800" b="1" spc="11" dirty="0">
                <a:cs typeface="SimSun"/>
              </a:rPr>
              <a:t>线、填充、栅格、三维</a:t>
            </a:r>
            <a:endParaRPr lang="en-US" altLang="zh-CN" sz="3800" b="1" spc="11" dirty="0">
              <a:cs typeface="SimSun"/>
            </a:endParaRPr>
          </a:p>
          <a:p>
            <a:pPr>
              <a:lnSpc>
                <a:spcPts val="2683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800" b="1" spc="11" dirty="0">
              <a:cs typeface="SimSun"/>
            </a:endParaRPr>
          </a:p>
          <a:p>
            <a:pPr>
              <a:lnSpc>
                <a:spcPts val="2683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900" spc="11" dirty="0">
              <a:latin typeface="SimSun"/>
              <a:cs typeface="SimSun"/>
            </a:endParaRPr>
          </a:p>
          <a:p>
            <a:pPr>
              <a:lnSpc>
                <a:spcPts val="2683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7200" spc="11" dirty="0">
              <a:latin typeface="SimSun"/>
              <a:cs typeface="SimSun"/>
            </a:endParaRPr>
          </a:p>
          <a:p>
            <a:pPr>
              <a:lnSpc>
                <a:spcPts val="2683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7200" spc="11" dirty="0">
              <a:latin typeface="SimSun"/>
              <a:cs typeface="SimSun"/>
            </a:endParaRPr>
          </a:p>
          <a:p>
            <a:pPr>
              <a:lnSpc>
                <a:spcPts val="2683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7200" spc="11" dirty="0">
              <a:latin typeface="SimSun"/>
              <a:cs typeface="SimSun"/>
            </a:endParaRPr>
          </a:p>
          <a:p>
            <a:pPr>
              <a:lnSpc>
                <a:spcPts val="2683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7200" spc="11" dirty="0">
              <a:latin typeface="SimSun"/>
              <a:cs typeface="SimSun"/>
            </a:endParaRPr>
          </a:p>
          <a:p>
            <a:pPr>
              <a:lnSpc>
                <a:spcPts val="2683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7200" spc="12" dirty="0">
              <a:latin typeface="SimSun"/>
              <a:cs typeface="SimSun"/>
            </a:endParaRPr>
          </a:p>
          <a:p>
            <a:r>
              <a:rPr lang="zh-CN" altLang="en-US" sz="3800" spc="12" dirty="0">
                <a:cs typeface="SimSun"/>
              </a:rPr>
              <a:t>支持</a:t>
            </a:r>
            <a:r>
              <a:rPr lang="en-US" altLang="zh-CN" sz="3800" b="1" dirty="0">
                <a:cs typeface="Times New Roman"/>
              </a:rPr>
              <a:t>PNG</a:t>
            </a:r>
            <a:r>
              <a:rPr lang="zh-CN" altLang="en-US" sz="3800" spc="11" dirty="0">
                <a:cs typeface="SimSun"/>
              </a:rPr>
              <a:t>和</a:t>
            </a:r>
            <a:r>
              <a:rPr lang="en-US" altLang="zh-CN" sz="3800" b="1" dirty="0">
                <a:cs typeface="Times New Roman"/>
              </a:rPr>
              <a:t>JPEG</a:t>
            </a:r>
            <a:r>
              <a:rPr lang="zh-CN" altLang="en-US" sz="3800" spc="14" dirty="0">
                <a:cs typeface="SimSun"/>
              </a:rPr>
              <a:t>格式标记符号</a:t>
            </a:r>
            <a:endParaRPr lang="en-US" altLang="zh-CN" sz="3800" spc="14" dirty="0">
              <a:cs typeface="SimSun"/>
            </a:endParaRPr>
          </a:p>
          <a:p>
            <a:pPr>
              <a:lnSpc>
                <a:spcPct val="120000"/>
              </a:lnSpc>
            </a:pPr>
            <a:r>
              <a:rPr lang="zh-CN" altLang="en-US" sz="3800" spc="12" dirty="0">
                <a:cs typeface="SimSun"/>
              </a:rPr>
              <a:t>存放在</a:t>
            </a:r>
            <a:r>
              <a:rPr lang="zh-CN" altLang="en-US" sz="3800" b="1" dirty="0">
                <a:cs typeface="Times New Roman"/>
              </a:rPr>
              <a:t>*</a:t>
            </a:r>
            <a:r>
              <a:rPr lang="en-US" altLang="zh-CN" sz="3800" b="1" dirty="0">
                <a:cs typeface="Times New Roman"/>
              </a:rPr>
              <a:t>.style</a:t>
            </a:r>
            <a:r>
              <a:rPr lang="zh-CN" altLang="en-US" sz="3800" spc="11" dirty="0">
                <a:cs typeface="SimSun"/>
              </a:rPr>
              <a:t>文件中，可通过样式</a:t>
            </a:r>
            <a:r>
              <a:rPr lang="zh-CN" altLang="en-US" sz="3800" dirty="0"/>
              <a:t> </a:t>
            </a:r>
            <a:r>
              <a:rPr lang="zh-CN" altLang="en-US" sz="3800" spc="11" dirty="0">
                <a:cs typeface="SimSun"/>
              </a:rPr>
              <a:t>管理器（</a:t>
            </a:r>
            <a:r>
              <a:rPr lang="en-US" altLang="zh-CN" sz="3800" b="1" dirty="0" err="1">
                <a:cs typeface="Times New Roman"/>
              </a:rPr>
              <a:t>StyleManager</a:t>
            </a:r>
            <a:r>
              <a:rPr lang="zh-CN" altLang="en-US" sz="3800" spc="11" dirty="0">
                <a:cs typeface="SimSun"/>
              </a:rPr>
              <a:t>）管理</a:t>
            </a:r>
          </a:p>
          <a:p>
            <a:pPr marL="342900">
              <a:lnSpc>
                <a:spcPts val="2657"/>
              </a:lnSpc>
              <a:spcBef>
                <a:spcPts val="221"/>
              </a:spcBef>
              <a:spcAft>
                <a:spcPct val="0"/>
              </a:spcAft>
            </a:pPr>
            <a:r>
              <a:rPr lang="zh-CN" altLang="en-US" sz="3800" spc="11" dirty="0">
                <a:cs typeface="SimSun"/>
              </a:rPr>
              <a:t>提供对符号样式编辑、修改、创建的工具</a:t>
            </a:r>
          </a:p>
          <a:p>
            <a:endParaRPr lang="en-US" altLang="zh-CN" sz="3200" spc="14" dirty="0">
              <a:solidFill>
                <a:srgbClr val="FFFFFF"/>
              </a:solidFill>
              <a:latin typeface="SimSun"/>
              <a:cs typeface="SimSun"/>
            </a:endParaRPr>
          </a:p>
          <a:p>
            <a:endParaRPr lang="en-US" altLang="zh-CN" sz="32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3.ArcGIS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符号库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5" y="1991578"/>
            <a:ext cx="9721081" cy="22526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30716" y="4437112"/>
            <a:ext cx="396044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图例符号（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Legend Symbols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地图要素（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MapElements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标注类型（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色彩方案（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 Schemes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坐标系统（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Coordinate System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/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07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符号库</a:t>
            </a:r>
            <a:endParaRPr lang="zh-CN" altLang="en-US" dirty="0"/>
          </a:p>
        </p:txBody>
      </p:sp>
      <p:sp>
        <p:nvSpPr>
          <p:cNvPr id="4" name="object 3"/>
          <p:cNvSpPr txBox="1">
            <a:spLocks noGrp="1"/>
          </p:cNvSpPr>
          <p:nvPr>
            <p:ph idx="11"/>
          </p:nvPr>
        </p:nvSpPr>
        <p:spPr>
          <a:xfrm>
            <a:off x="1125861" y="1988840"/>
            <a:ext cx="2448271" cy="5334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chemeClr val="bg1"/>
                </a:solidFill>
                <a:latin typeface="SimHei"/>
                <a:cs typeface="SimHei"/>
              </a:rPr>
              <a:t>符号管理器</a:t>
            </a:r>
            <a:endParaRPr lang="en-US" sz="3200" dirty="0">
              <a:solidFill>
                <a:schemeClr val="bg1"/>
              </a:solidFill>
              <a:latin typeface="SimHei"/>
              <a:cs typeface="SimHei"/>
            </a:endParaRPr>
          </a:p>
          <a:p>
            <a:pPr lvl="1"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Hei"/>
            </a:endParaRPr>
          </a:p>
          <a:p>
            <a:pPr lvl="1"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/>
              </a:rPr>
              <a:t>Esri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/>
              </a:rPr>
              <a:t>样式包包含一组默认地图元素符号和符号属性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Hei"/>
            </a:endParaRPr>
          </a:p>
          <a:p>
            <a:pPr lvl="1"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/>
              </a:rPr>
              <a:t>个人样式符号中包含已保存的修改的元素符号和属性符号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Hei"/>
            </a:endParaRPr>
          </a:p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92D050"/>
              </a:solidFill>
              <a:latin typeface="SimHei"/>
              <a:cs typeface="SimHei"/>
            </a:endParaRPr>
          </a:p>
          <a:p>
            <a:pPr lvl="1"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endParaRPr sz="3200" dirty="0">
              <a:solidFill>
                <a:srgbClr val="92D050"/>
              </a:solidFill>
              <a:latin typeface="SimHei"/>
              <a:cs typeface="Sim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82" y="1369239"/>
            <a:ext cx="2228850" cy="1876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6" y="3035736"/>
            <a:ext cx="4976222" cy="38608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04" y="3078474"/>
            <a:ext cx="4864293" cy="37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65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>
          <a:xfrm>
            <a:off x="1125861" y="1988840"/>
            <a:ext cx="4392487" cy="411480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不同地理要素包含不同的地理含义，需要不同的符号来表达，当符号库无法满足地图制图需求时，可以自制符号</a:t>
            </a:r>
            <a:endParaRPr lang="en-US" altLang="zh-CN" dirty="0"/>
          </a:p>
          <a:p>
            <a:r>
              <a:rPr lang="zh-CN" altLang="en-US" dirty="0"/>
              <a:t>符号制作</a:t>
            </a:r>
            <a:endParaRPr lang="en-US" altLang="zh-CN" dirty="0"/>
          </a:p>
          <a:p>
            <a:pPr lvl="1"/>
            <a:r>
              <a:rPr lang="zh-CN" altLang="en-US" dirty="0"/>
              <a:t>点符号</a:t>
            </a:r>
            <a:endParaRPr lang="en-US" altLang="zh-CN" dirty="0"/>
          </a:p>
          <a:p>
            <a:pPr lvl="1"/>
            <a:r>
              <a:rPr lang="zh-CN" altLang="en-US" dirty="0"/>
              <a:t>线符号</a:t>
            </a:r>
            <a:endParaRPr lang="en-US" altLang="zh-CN" dirty="0"/>
          </a:p>
          <a:p>
            <a:pPr lvl="1"/>
            <a:r>
              <a:rPr lang="zh-CN" altLang="en-US" dirty="0"/>
              <a:t>填充符号</a:t>
            </a:r>
            <a:endParaRPr lang="en-US" altLang="zh-CN" dirty="0"/>
          </a:p>
          <a:p>
            <a:pPr lvl="1"/>
            <a:r>
              <a:rPr lang="zh-CN" altLang="en-US" dirty="0"/>
              <a:t>文本符号</a:t>
            </a:r>
            <a:endParaRPr lang="en-US" altLang="zh-CN" dirty="0"/>
          </a:p>
          <a:p>
            <a:pPr lvl="1"/>
            <a:r>
              <a:rPr lang="en-US" altLang="zh-CN" dirty="0"/>
              <a:t>3D</a:t>
            </a:r>
            <a:r>
              <a:rPr lang="zh-CN" altLang="en-US" dirty="0"/>
              <a:t>符号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3.1ArcGIS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符号制作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80" y="1314452"/>
            <a:ext cx="6075309" cy="499486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8830716" y="5229200"/>
            <a:ext cx="1872208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33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>
          <a:xfrm>
            <a:off x="1125861" y="1988840"/>
            <a:ext cx="2520279" cy="4114801"/>
          </a:xfrm>
        </p:spPr>
        <p:txBody>
          <a:bodyPr/>
          <a:lstStyle/>
          <a:p>
            <a:r>
              <a:rPr lang="zh-CN" altLang="en-US" dirty="0"/>
              <a:t>标记符号</a:t>
            </a:r>
            <a:endParaRPr lang="en-US" altLang="zh-CN" dirty="0"/>
          </a:p>
          <a:p>
            <a:pPr lvl="1"/>
            <a:r>
              <a:rPr lang="zh-CN" altLang="en-US" dirty="0"/>
              <a:t>字符符号制作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3.1ArcGIS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符号制作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32" y="1602015"/>
            <a:ext cx="8090365" cy="525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30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>
          <a:xfrm>
            <a:off x="1125861" y="1988840"/>
            <a:ext cx="2304255" cy="4114801"/>
          </a:xfrm>
        </p:spPr>
        <p:txBody>
          <a:bodyPr/>
          <a:lstStyle/>
          <a:p>
            <a:r>
              <a:rPr lang="zh-CN" altLang="en-US" dirty="0"/>
              <a:t>线符号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3.1 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符号制作</a:t>
            </a:r>
            <a:endParaRPr lang="zh-CN" altLang="en-US" dirty="0"/>
          </a:p>
        </p:txBody>
      </p:sp>
      <p:sp>
        <p:nvSpPr>
          <p:cNvPr id="8" name="object 5"/>
          <p:cNvSpPr txBox="1"/>
          <p:nvPr/>
        </p:nvSpPr>
        <p:spPr>
          <a:xfrm>
            <a:off x="1413892" y="2492896"/>
            <a:ext cx="747821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sz="2200" spc="13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SimSun"/>
                <a:cs typeface="SimSun"/>
              </a:rPr>
              <a:t>在制图中需要使用到线符号的要素有道路、河流、国界</a:t>
            </a:r>
            <a:r>
              <a:rPr sz="2200" dirty="0">
                <a:solidFill>
                  <a:schemeClr val="bg1"/>
                </a:solidFill>
                <a:latin typeface="SimSun"/>
                <a:cs typeface="SimSun"/>
              </a:rPr>
              <a:t>、</a:t>
            </a:r>
          </a:p>
          <a:p>
            <a:pPr marL="342849">
              <a:lnSpc>
                <a:spcPts val="2195"/>
              </a:lnSpc>
              <a:spcBef>
                <a:spcPts val="117"/>
              </a:spcBef>
              <a:spcAft>
                <a:spcPct val="0"/>
              </a:spcAft>
            </a:pPr>
            <a:r>
              <a:rPr sz="2200" dirty="0" err="1">
                <a:solidFill>
                  <a:schemeClr val="bg1"/>
                </a:solidFill>
                <a:latin typeface="SimSun"/>
                <a:cs typeface="SimSun"/>
              </a:rPr>
              <a:t>流域界、管线等</a:t>
            </a:r>
            <a:endParaRPr sz="2200" dirty="0">
              <a:solidFill>
                <a:schemeClr val="bg1"/>
              </a:solidFill>
              <a:latin typeface="SimSun"/>
              <a:cs typeface="SimSun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1413892" y="3230512"/>
            <a:ext cx="747821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sz="2200" spc="13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SimSun"/>
                <a:cs typeface="SimSun"/>
              </a:rPr>
              <a:t>线符号具有一定的规则，如：一些边界符号需要点杠的规</a:t>
            </a:r>
            <a:endParaRPr sz="2200" dirty="0">
              <a:solidFill>
                <a:schemeClr val="bg1"/>
              </a:solidFill>
              <a:latin typeface="SimSun"/>
              <a:cs typeface="SimSun"/>
            </a:endParaRPr>
          </a:p>
          <a:p>
            <a:pPr marL="342849">
              <a:lnSpc>
                <a:spcPts val="2198"/>
              </a:lnSpc>
              <a:spcBef>
                <a:spcPts val="115"/>
              </a:spcBef>
              <a:spcAft>
                <a:spcPct val="0"/>
              </a:spcAft>
            </a:pPr>
            <a:r>
              <a:rPr sz="2200" dirty="0" err="1">
                <a:solidFill>
                  <a:schemeClr val="bg1"/>
                </a:solidFill>
                <a:latin typeface="SimSun"/>
                <a:cs typeface="SimSun"/>
              </a:rPr>
              <a:t>律性排列显示；铁路线属于黑白相间显示等</a:t>
            </a:r>
            <a:endParaRPr sz="2200" dirty="0">
              <a:solidFill>
                <a:schemeClr val="bg1"/>
              </a:solidFill>
              <a:latin typeface="SimSun"/>
              <a:cs typeface="SimSun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1413893" y="3953142"/>
            <a:ext cx="523790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3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sz="2200" spc="13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SimSun"/>
                <a:cs typeface="SimSun"/>
              </a:rPr>
              <a:t>线符号制作的难度在于将符号规则分解</a:t>
            </a:r>
            <a:endParaRPr sz="2200" dirty="0">
              <a:solidFill>
                <a:schemeClr val="bg1"/>
              </a:solidFill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048870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3.1 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符号制作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246" y="2548021"/>
            <a:ext cx="2938391" cy="2863048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1"/>
          </p:nvPr>
        </p:nvSpPr>
        <p:spPr>
          <a:xfrm>
            <a:off x="819914" y="1700808"/>
            <a:ext cx="9134391" cy="4114801"/>
          </a:xfrm>
        </p:spPr>
        <p:txBody>
          <a:bodyPr/>
          <a:lstStyle/>
          <a:p>
            <a:r>
              <a:rPr lang="zh-CN" altLang="en-US" dirty="0"/>
              <a:t>线符号制作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70" y="2236506"/>
            <a:ext cx="4516557" cy="4295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26" y="1884839"/>
            <a:ext cx="3429291" cy="2318405"/>
          </a:xfrm>
          <a:prstGeom prst="rect">
            <a:avLst/>
          </a:prstGeom>
        </p:spPr>
      </p:pic>
      <p:pic>
        <p:nvPicPr>
          <p:cNvPr id="9" name="内容占位符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34" y="4208251"/>
            <a:ext cx="3265559" cy="2318406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769802" y="5661248"/>
            <a:ext cx="1652224" cy="6900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994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线符号制作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3.1 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符号制作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57" y="2996952"/>
            <a:ext cx="2684472" cy="28099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39" y="3007305"/>
            <a:ext cx="2704308" cy="28099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11" y="3007304"/>
            <a:ext cx="2670608" cy="27996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391" y="3027790"/>
            <a:ext cx="2904595" cy="28099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681" y="3017658"/>
            <a:ext cx="2602958" cy="28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2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1472102"/>
            <a:ext cx="7259712" cy="5202029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填充符号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3.1 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符号制作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9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C4E3BC-5AD8-C6D9-644C-602CDBBE81E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数据可视化是将</a:t>
            </a:r>
            <a:r>
              <a:rPr lang="zh-CN" altLang="en-US" dirty="0">
                <a:solidFill>
                  <a:srgbClr val="FF0000"/>
                </a:solidFill>
              </a:rPr>
              <a:t>数据转化为视觉形式</a:t>
            </a:r>
            <a:r>
              <a:rPr lang="zh-CN" altLang="en-US" dirty="0"/>
              <a:t>的过程，旨在帮助人们更好地理解和利用数据。</a:t>
            </a:r>
            <a:endParaRPr lang="en-US" altLang="zh-CN" dirty="0"/>
          </a:p>
          <a:p>
            <a:r>
              <a:rPr lang="zh-CN" altLang="en-US" dirty="0"/>
              <a:t>可视化是用来解释输入计算机中的图像数据，并从复杂的多维数据中生成图像的一种工具。</a:t>
            </a:r>
            <a:endParaRPr lang="en-US" altLang="zh-CN" dirty="0"/>
          </a:p>
          <a:p>
            <a:r>
              <a:rPr lang="zh-CN" altLang="en-US" dirty="0"/>
              <a:t>包括</a:t>
            </a:r>
            <a:r>
              <a:rPr lang="zh-CN" altLang="en-US" dirty="0">
                <a:solidFill>
                  <a:srgbClr val="FF0000"/>
                </a:solidFill>
              </a:rPr>
              <a:t>图像综合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定量信息的视觉表达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33FE4D-56AB-D5A6-A51E-FDB99743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空间数据可视化表达</a:t>
            </a:r>
          </a:p>
        </p:txBody>
      </p:sp>
    </p:spTree>
    <p:extLst>
      <p:ext uri="{BB962C8B-B14F-4D97-AF65-F5344CB8AC3E}">
        <p14:creationId xmlns:p14="http://schemas.microsoft.com/office/powerpoint/2010/main" val="2902360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3.1 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符号制作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2060848"/>
            <a:ext cx="4838095" cy="41039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055" y="2027815"/>
            <a:ext cx="4896711" cy="41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81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文本符号属性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3.1 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符号制作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1936774"/>
            <a:ext cx="7576053" cy="48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0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符号属性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3.1 ArcGIS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符号制作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24" y="1862154"/>
            <a:ext cx="7992888" cy="49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1125861" y="1988840"/>
            <a:ext cx="2664296" cy="411480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</a:rPr>
              <a:t>共享自制符号库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进入</a:t>
            </a:r>
            <a:r>
              <a:rPr lang="en-US" altLang="zh-CN" dirty="0"/>
              <a:t>【</a:t>
            </a:r>
            <a:r>
              <a:rPr lang="zh-CN" altLang="en-US" dirty="0"/>
              <a:t>符号选择器</a:t>
            </a:r>
            <a:r>
              <a:rPr lang="en-US" altLang="zh-CN" dirty="0"/>
              <a:t>】</a:t>
            </a:r>
            <a:r>
              <a:rPr lang="zh-CN" altLang="en-US" dirty="0"/>
              <a:t>对话框</a:t>
            </a:r>
            <a:endParaRPr lang="en-US" altLang="zh-CN" dirty="0"/>
          </a:p>
          <a:p>
            <a:pPr lvl="1"/>
            <a:r>
              <a:rPr lang="zh-CN" altLang="en-US" dirty="0"/>
              <a:t>选择</a:t>
            </a:r>
            <a:r>
              <a:rPr lang="en-US" altLang="zh-CN" dirty="0"/>
              <a:t>【</a:t>
            </a:r>
            <a:r>
              <a:rPr lang="zh-CN" altLang="en-US" dirty="0"/>
              <a:t>另存为</a:t>
            </a:r>
            <a:r>
              <a:rPr lang="en-US" altLang="zh-CN" dirty="0"/>
              <a:t>】</a:t>
            </a:r>
            <a:r>
              <a:rPr lang="zh-CN" altLang="en-US" dirty="0"/>
              <a:t>，进入</a:t>
            </a:r>
            <a:r>
              <a:rPr lang="en-US" altLang="zh-CN" dirty="0"/>
              <a:t>【</a:t>
            </a:r>
            <a:r>
              <a:rPr lang="zh-CN" altLang="en-US" dirty="0"/>
              <a:t>项目属性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生成*</a:t>
            </a:r>
            <a:r>
              <a:rPr lang="en-US" altLang="zh-CN" dirty="0"/>
              <a:t>.style</a:t>
            </a:r>
            <a:r>
              <a:rPr lang="zh-CN" altLang="en-US" dirty="0"/>
              <a:t>文件，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样式引用</a:t>
            </a:r>
            <a:r>
              <a:rPr lang="en-US" altLang="zh-CN" dirty="0"/>
              <a:t>】</a:t>
            </a:r>
            <a:r>
              <a:rPr lang="zh-CN" altLang="en-US" dirty="0"/>
              <a:t>对话框添加列表</a:t>
            </a:r>
            <a:r>
              <a:rPr lang="en-US" altLang="zh-CN" sz="1600" dirty="0"/>
              <a:t>	</a:t>
            </a:r>
            <a:r>
              <a:rPr lang="en-US" altLang="zh-CN" dirty="0"/>
              <a:t>		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符号的管理与共享</a:t>
            </a:r>
          </a:p>
        </p:txBody>
      </p:sp>
      <p:sp>
        <p:nvSpPr>
          <p:cNvPr id="10" name="椭圆 9"/>
          <p:cNvSpPr/>
          <p:nvPr/>
        </p:nvSpPr>
        <p:spPr>
          <a:xfrm>
            <a:off x="9015776" y="2852936"/>
            <a:ext cx="100753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917" y="1796431"/>
            <a:ext cx="4104456" cy="25450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98" y="1472102"/>
            <a:ext cx="4847619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符号的管理与共享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0" y="1741190"/>
            <a:ext cx="4791075" cy="461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935" y="1472102"/>
            <a:ext cx="5295238" cy="40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04" y="3212976"/>
            <a:ext cx="2828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</a:rPr>
              <a:t>添加外源符号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符号的管理与共享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87" y="1863922"/>
            <a:ext cx="4078287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024" y="3718429"/>
            <a:ext cx="4235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811" y="2587196"/>
            <a:ext cx="28003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5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符号的管理与共享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2" y="1844824"/>
            <a:ext cx="5333333" cy="4066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263" y="1472102"/>
            <a:ext cx="5616624" cy="53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75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地图注记：</a:t>
            </a:r>
            <a:r>
              <a:rPr lang="zh-CN" altLang="en-US" dirty="0">
                <a:latin typeface="宋体" panose="02010600030101010101" pitchFamily="2" charset="-122"/>
              </a:rPr>
              <a:t>地图上说明图面要素的名称、质量与数量特征的文字或数字，统称为地图注记。地图注记分为名称注记、说明注记和数字注记。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</a:rPr>
              <a:t>名称注记用于说明说明各种事物的专有名称，如山脉名称，江、河、湖、海名称，大洲、大陆，居民地名称，地区、国家、大洲、大洋等。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</a:rPr>
              <a:t>说明注记用于说明各种事物种类、性质或特征，用以补充图形符号的不足，常用简注形式表示。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</a:rPr>
              <a:t>数字注记用于说明事物的数量特征，如地形高程、路宽、水深、流速等。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endParaRPr lang="zh-CN" altLang="en-US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4.ArcMap</a:t>
            </a:r>
            <a:r>
              <a:rPr lang="zh-CN" altLang="en-US" dirty="0"/>
              <a:t>标注</a:t>
            </a:r>
          </a:p>
        </p:txBody>
      </p:sp>
    </p:spTree>
    <p:extLst>
      <p:ext uri="{BB962C8B-B14F-4D97-AF65-F5344CB8AC3E}">
        <p14:creationId xmlns:p14="http://schemas.microsoft.com/office/powerpoint/2010/main" val="45788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>
          <a:xfrm>
            <a:off x="1125859" y="2060848"/>
            <a:ext cx="9134391" cy="500926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标注（</a:t>
            </a:r>
            <a:r>
              <a:rPr lang="en-US" altLang="zh-CN" b="1" dirty="0">
                <a:solidFill>
                  <a:srgbClr val="FF0000"/>
                </a:solidFill>
              </a:rPr>
              <a:t>Label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700" dirty="0"/>
              <a:t>基于属性字段</a:t>
            </a:r>
            <a:endParaRPr lang="en-US" altLang="zh-CN" sz="1700" dirty="0"/>
          </a:p>
          <a:p>
            <a:pPr lvl="1"/>
            <a:r>
              <a:rPr lang="zh-CN" altLang="en-US" sz="1700" dirty="0"/>
              <a:t>自动生成</a:t>
            </a:r>
            <a:endParaRPr lang="en-US" altLang="zh-CN" sz="1700" dirty="0"/>
          </a:p>
          <a:p>
            <a:pPr lvl="1"/>
            <a:r>
              <a:rPr lang="zh-CN" altLang="en-US" sz="1700" dirty="0"/>
              <a:t>动态放置</a:t>
            </a:r>
            <a:endParaRPr lang="en-US" altLang="zh-CN" sz="1700" dirty="0"/>
          </a:p>
          <a:p>
            <a:pPr lvl="1">
              <a:lnSpc>
                <a:spcPct val="110000"/>
              </a:lnSpc>
            </a:pPr>
            <a:r>
              <a:rPr lang="zh-CN" altLang="en-US" sz="1700" dirty="0"/>
              <a:t>批量管理</a:t>
            </a:r>
            <a:endParaRPr lang="en-US" altLang="zh-CN" sz="1700" dirty="0"/>
          </a:p>
          <a:p>
            <a:pPr>
              <a:lnSpc>
                <a:spcPct val="110000"/>
              </a:lnSpc>
            </a:pPr>
            <a:r>
              <a:rPr lang="zh-CN" altLang="en-US" dirty="0"/>
              <a:t>注记（</a:t>
            </a:r>
            <a:r>
              <a:rPr lang="en-US" altLang="zh-CN" dirty="0"/>
              <a:t>Annotation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sz="1700" dirty="0"/>
              <a:t>静态存储在</a:t>
            </a:r>
            <a:r>
              <a:rPr lang="en-US" altLang="zh-CN" sz="1700" dirty="0"/>
              <a:t>GDB</a:t>
            </a:r>
            <a:r>
              <a:rPr lang="zh-CN" altLang="en-US" sz="1700" dirty="0"/>
              <a:t>或</a:t>
            </a:r>
            <a:r>
              <a:rPr lang="en-US" altLang="zh-CN" sz="1700" dirty="0" err="1"/>
              <a:t>mxd</a:t>
            </a:r>
            <a:endParaRPr lang="en-US" altLang="zh-CN" sz="1700" dirty="0"/>
          </a:p>
          <a:p>
            <a:pPr lvl="1"/>
            <a:r>
              <a:rPr lang="zh-CN" altLang="en-US" sz="1700" dirty="0"/>
              <a:t>可编辑单个注记的显示属性和放置位置</a:t>
            </a:r>
            <a:endParaRPr lang="en-US" altLang="zh-CN" sz="1700" dirty="0"/>
          </a:p>
          <a:p>
            <a:pPr>
              <a:lnSpc>
                <a:spcPct val="60000"/>
              </a:lnSpc>
            </a:pPr>
            <a:r>
              <a:rPr lang="zh-CN" altLang="en-US" dirty="0"/>
              <a:t>图形文本</a:t>
            </a:r>
            <a:endParaRPr lang="en-US" altLang="zh-CN" dirty="0"/>
          </a:p>
          <a:p>
            <a:pPr lvl="1"/>
            <a:r>
              <a:rPr lang="zh-CN" altLang="en-US" sz="1700" dirty="0"/>
              <a:t>只能添加到布局视图中</a:t>
            </a:r>
            <a:endParaRPr lang="en-US" altLang="zh-CN" sz="1700" dirty="0"/>
          </a:p>
          <a:p>
            <a:pPr lvl="1"/>
            <a:r>
              <a:rPr lang="zh-CN" altLang="en-US" sz="1700" dirty="0"/>
              <a:t>不随地图移动</a:t>
            </a:r>
            <a:endParaRPr lang="en-US" altLang="zh-CN" sz="1700" dirty="0"/>
          </a:p>
          <a:p>
            <a:pPr lvl="1"/>
            <a:r>
              <a:rPr lang="zh-CN" altLang="en-US" sz="1700" dirty="0"/>
              <a:t>静态储存在</a:t>
            </a:r>
            <a:r>
              <a:rPr lang="en-US" altLang="zh-CN" sz="1700" dirty="0" err="1"/>
              <a:t>mxd</a:t>
            </a:r>
            <a:r>
              <a:rPr lang="zh-CN" altLang="en-US" sz="1700" dirty="0"/>
              <a:t>中</a:t>
            </a:r>
            <a:endParaRPr lang="en-US" altLang="zh-CN" sz="1700" dirty="0"/>
          </a:p>
          <a:p>
            <a:pPr lvl="1"/>
            <a:r>
              <a:rPr lang="zh-CN" altLang="en-US" sz="1700" dirty="0"/>
              <a:t>仅适用于当前地图</a:t>
            </a:r>
            <a:endParaRPr lang="en-US" altLang="zh-CN" sz="1700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4.ArcMap</a:t>
            </a:r>
            <a:r>
              <a:rPr lang="zh-CN" altLang="en-US" dirty="0"/>
              <a:t>标注</a:t>
            </a:r>
          </a:p>
        </p:txBody>
      </p:sp>
      <p:sp>
        <p:nvSpPr>
          <p:cNvPr id="4" name="矩形 3"/>
          <p:cNvSpPr/>
          <p:nvPr/>
        </p:nvSpPr>
        <p:spPr>
          <a:xfrm>
            <a:off x="3934172" y="1628800"/>
            <a:ext cx="237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地图文本的类型</a:t>
            </a:r>
          </a:p>
        </p:txBody>
      </p:sp>
    </p:spTree>
    <p:extLst>
      <p:ext uri="{BB962C8B-B14F-4D97-AF65-F5344CB8AC3E}">
        <p14:creationId xmlns:p14="http://schemas.microsoft.com/office/powerpoint/2010/main" val="2640976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地图标注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</a:rPr>
              <a:t>根据标注对象的类型以及标注内容的来源，可以分为：交互式标注、自动式标注、连接式标注。</a:t>
            </a:r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 标注的主要问题：</a:t>
            </a:r>
            <a:r>
              <a:rPr lang="zh-CN" altLang="en-US" dirty="0">
                <a:latin typeface="宋体" panose="02010600030101010101" pitchFamily="2" charset="-122"/>
              </a:rPr>
              <a:t>注记内容的确定，注记方式的选择，注记字体、大小、方向、颜色、位置等参数的确定。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/>
              <a:t>      </a:t>
            </a:r>
          </a:p>
          <a:p>
            <a:pPr eaLnBrk="1" hangingPunct="1">
              <a:lnSpc>
                <a:spcPct val="105000"/>
              </a:lnSpc>
              <a:buFontTx/>
              <a:buNone/>
            </a:pPr>
            <a:endParaRPr lang="en-US" altLang="zh-CN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4.ArcMap</a:t>
            </a:r>
            <a:r>
              <a:rPr lang="zh-CN" altLang="en-US" dirty="0"/>
              <a:t>标注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5647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B1EC296-0C83-194F-A26F-283238FB97D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地理时空数据是指以地球表面空间</a:t>
            </a:r>
            <a:endParaRPr lang="en-US" altLang="zh-CN" dirty="0"/>
          </a:p>
          <a:p>
            <a:r>
              <a:rPr lang="zh-CN" altLang="en-US" dirty="0"/>
              <a:t>位置为参照的自然、社会、人文经</a:t>
            </a:r>
            <a:endParaRPr lang="en-US" altLang="zh-CN" dirty="0"/>
          </a:p>
          <a:p>
            <a:r>
              <a:rPr lang="zh-CN" altLang="en-US" dirty="0"/>
              <a:t>济景观数据。（</a:t>
            </a:r>
            <a:r>
              <a:rPr lang="zh-CN" alt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包括人的现实行为、互联</a:t>
            </a:r>
            <a:endParaRPr lang="en-US" altLang="zh-CN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网行为、传感器数据及物联网数据</a:t>
            </a:r>
            <a:r>
              <a:rPr lang="zh-CN" altLang="en-US" sz="1700" dirty="0"/>
              <a:t>）</a:t>
            </a:r>
            <a:endParaRPr lang="en-US" altLang="zh-CN" sz="1700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地图数据的可视化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地理信息的可视化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3FAC60F-844B-F330-9FEA-725054D1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空间数据可视化表达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0129A4-A54E-7528-3DAE-559DB682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68" y="100502"/>
            <a:ext cx="5590357" cy="63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41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idx="1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交互标注操作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根据属性标注）</a:t>
            </a:r>
            <a:r>
              <a:rPr lang="zh-CN" altLang="en-US" sz="3200" dirty="0">
                <a:latin typeface="宋体" panose="02010600030101010101" pitchFamily="2" charset="-122"/>
              </a:rPr>
              <a:t>	</a:t>
            </a:r>
          </a:p>
          <a:p>
            <a:pPr lvl="1" eaLnBrk="1" hangingPunct="1">
              <a:buFontTx/>
              <a:buNone/>
            </a:pPr>
            <a:endParaRPr lang="en-US" altLang="zh-CN" sz="3200" dirty="0">
              <a:latin typeface="宋体" panose="02010600030101010101" pitchFamily="2" charset="-122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4.ArcMap</a:t>
            </a:r>
            <a:r>
              <a:rPr lang="zh-CN" altLang="en-US" dirty="0"/>
              <a:t>标注</a:t>
            </a:r>
            <a:endParaRPr lang="en-US" altLang="zh-CN" b="1" dirty="0"/>
          </a:p>
        </p:txBody>
      </p:sp>
      <p:pic>
        <p:nvPicPr>
          <p:cNvPr id="5427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190" y="2781148"/>
            <a:ext cx="63912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3378911"/>
            <a:ext cx="441960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3382568"/>
            <a:ext cx="46958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3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自动标注操作（标注内容在属性表里）</a:t>
            </a:r>
          </a:p>
          <a:p>
            <a:pPr lvl="1" eaLnBrk="1" hangingPunct="1"/>
            <a:r>
              <a:rPr lang="zh-CN" altLang="en-US" dirty="0"/>
              <a:t> 标注参数放置</a:t>
            </a:r>
          </a:p>
          <a:p>
            <a:pPr lvl="1" eaLnBrk="1" hangingPunct="1"/>
            <a:r>
              <a:rPr lang="zh-CN" altLang="en-US" dirty="0"/>
              <a:t> 标注内容放置</a:t>
            </a:r>
          </a:p>
          <a:p>
            <a:pPr lvl="1" eaLnBrk="1" hangingPunct="1"/>
            <a:r>
              <a:rPr lang="zh-CN" altLang="en-US" dirty="0"/>
              <a:t> 多种属性标注</a:t>
            </a:r>
          </a:p>
          <a:p>
            <a:pPr lvl="1" eaLnBrk="1" hangingPunct="1">
              <a:buFontTx/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4.ArcMap</a:t>
            </a:r>
            <a:r>
              <a:rPr lang="zh-CN" altLang="en-US" dirty="0"/>
              <a:t>标注</a:t>
            </a:r>
            <a:endParaRPr lang="zh-CN" altLang="en-US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7649" y="3789040"/>
            <a:ext cx="4757031" cy="33123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2488194"/>
            <a:ext cx="3492253" cy="495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96" y="1928345"/>
            <a:ext cx="4092510" cy="409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910836" y="61927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多种属性标注</a:t>
            </a:r>
          </a:p>
        </p:txBody>
      </p:sp>
    </p:spTree>
    <p:extLst>
      <p:ext uri="{BB962C8B-B14F-4D97-AF65-F5344CB8AC3E}">
        <p14:creationId xmlns:p14="http://schemas.microsoft.com/office/powerpoint/2010/main" val="169908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idx="1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标注要素编辑</a:t>
            </a:r>
          </a:p>
          <a:p>
            <a:pPr lvl="1" eaLnBrk="1" hangingPunct="1"/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自动标注的显示比例</a:t>
            </a:r>
          </a:p>
          <a:p>
            <a:pPr lvl="1" eaLnBrk="1" hangingPunct="1">
              <a:buFontTx/>
              <a:buNone/>
            </a:pPr>
            <a:endParaRPr lang="zh-CN" altLang="en-US" dirty="0"/>
          </a:p>
          <a:p>
            <a:pPr lvl="1" eaLnBrk="1" hangingPunct="1">
              <a:buFontTx/>
              <a:buNone/>
            </a:pPr>
            <a:endParaRPr lang="zh-CN" altLang="en-US" dirty="0"/>
          </a:p>
          <a:p>
            <a:pPr eaLnBrk="1" hangingPunct="1">
              <a:buFontTx/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4.ArcMap</a:t>
            </a:r>
            <a:r>
              <a:rPr lang="zh-CN" altLang="en-US" dirty="0"/>
              <a:t>标注</a:t>
            </a:r>
          </a:p>
        </p:txBody>
      </p:sp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1977978"/>
            <a:ext cx="6624637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9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idx="11"/>
          </p:nvPr>
        </p:nvSpPr>
        <p:spPr/>
        <p:txBody>
          <a:bodyPr/>
          <a:lstStyle/>
          <a:p>
            <a:pPr lvl="1" eaLnBrk="1" hangingPunct="1"/>
            <a:r>
              <a:rPr lang="zh-CN" altLang="en-US" b="1" dirty="0"/>
              <a:t>重复标注的自动取舍</a:t>
            </a:r>
          </a:p>
          <a:p>
            <a:pPr lvl="1" eaLnBrk="1" hangingPunct="1">
              <a:buFontTx/>
              <a:buNone/>
            </a:pPr>
            <a:endParaRPr lang="zh-CN" altLang="en-US" dirty="0"/>
          </a:p>
          <a:p>
            <a:pPr lvl="1" eaLnBrk="1" hangingPunct="1">
              <a:buFontTx/>
              <a:buNone/>
            </a:pPr>
            <a:endParaRPr lang="zh-CN" altLang="en-US" dirty="0"/>
          </a:p>
          <a:p>
            <a:pPr eaLnBrk="1" hangingPunct="1">
              <a:buFontTx/>
              <a:buNone/>
            </a:pP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4.ArcMap</a:t>
            </a:r>
            <a:r>
              <a:rPr lang="zh-CN" altLang="en-US" dirty="0"/>
              <a:t>标注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43" y="2424113"/>
            <a:ext cx="3785858" cy="44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2" y="260350"/>
            <a:ext cx="38163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7" y="3186114"/>
            <a:ext cx="435610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2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掩膜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4.ArcMap</a:t>
            </a:r>
            <a:r>
              <a:rPr lang="zh-CN" altLang="en-US" dirty="0"/>
              <a:t>标注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5483" y="1964964"/>
            <a:ext cx="6228690" cy="4529807"/>
          </a:xfrm>
          <a:prstGeom prst="rect">
            <a:avLst/>
          </a:prstGeom>
          <a:noFill/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03" y="980728"/>
            <a:ext cx="6480719" cy="468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411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ArcGIS</a:t>
            </a:r>
            <a:r>
              <a:rPr lang="zh-CN" altLang="zh-CN" dirty="0"/>
              <a:t>提供两种标注引擎：标准标注引擎（默认）和</a:t>
            </a:r>
            <a:r>
              <a:rPr lang="en-US" altLang="zh-CN" dirty="0" err="1"/>
              <a:t>Maplex</a:t>
            </a:r>
            <a:r>
              <a:rPr lang="zh-CN" altLang="zh-CN" dirty="0"/>
              <a:t>标注引擎。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zh-CN" dirty="0"/>
              <a:t>标准标注引擎提供了常规的标注设置，包括标注的样式、可见比例、分组设置、脚本设置等。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Maplex</a:t>
            </a:r>
            <a:r>
              <a:rPr lang="zh-CN" altLang="zh-CN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ArcGIS</a:t>
            </a:r>
            <a:r>
              <a:rPr lang="zh-CN" altLang="zh-CN" dirty="0">
                <a:solidFill>
                  <a:srgbClr val="FF0000"/>
                </a:solidFill>
              </a:rPr>
              <a:t>的高级标注引擎，它提供了一系列的工具用于提高地图的标注质量</a:t>
            </a:r>
            <a:r>
              <a:rPr lang="zh-CN" altLang="zh-CN" dirty="0"/>
              <a:t>，如控制标注的大小和位置、优化标注放置的位置、制定不同要素层标注的重要级别实行压盖避让、控制文字间距、删除重复标注或重复标注等。</a:t>
            </a: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>
                <a:latin typeface="SimSun"/>
                <a:cs typeface="SimSun"/>
              </a:rPr>
              <a:t>标注引擎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75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/>
          <p:cNvSpPr/>
          <p:nvPr/>
        </p:nvSpPr>
        <p:spPr>
          <a:xfrm>
            <a:off x="1197868" y="-1100"/>
            <a:ext cx="9144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853" y="648280"/>
            <a:ext cx="3000756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rgbClr val="92D050"/>
                </a:solidFill>
                <a:latin typeface="SimHei"/>
                <a:cs typeface="SimHei"/>
              </a:rPr>
              <a:t>ArcGIS标注引擎</a:t>
            </a:r>
            <a:endParaRPr sz="3200" dirty="0">
              <a:solidFill>
                <a:srgbClr val="92D050"/>
              </a:solidFill>
              <a:latin typeface="SimHei"/>
              <a:cs typeface="Sim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4029" y="1459301"/>
            <a:ext cx="3506063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32"/>
              </a:lnSpc>
              <a:spcBef>
                <a:spcPct val="0"/>
              </a:spcBef>
              <a:spcAft>
                <a:spcPct val="0"/>
              </a:spcAf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ArcGIS </a:t>
            </a:r>
            <a:r>
              <a:rPr sz="2400" spc="14" dirty="0" err="1">
                <a:solidFill>
                  <a:srgbClr val="FFFFFF"/>
                </a:solidFill>
                <a:latin typeface="SimSun"/>
                <a:cs typeface="SimSun"/>
              </a:rPr>
              <a:t>提供两种标注引擎</a:t>
            </a:r>
            <a:endParaRPr sz="2400" spc="14" dirty="0">
              <a:solidFill>
                <a:srgbClr val="FFFFFF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71228" y="1885810"/>
            <a:ext cx="348114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ESRI</a:t>
            </a:r>
            <a:r>
              <a:rPr sz="2000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SimSun"/>
                <a:cs typeface="SimSun"/>
              </a:rPr>
              <a:t>标准标注引擎（默认</a:t>
            </a:r>
            <a:r>
              <a:rPr sz="2000" dirty="0">
                <a:solidFill>
                  <a:srgbClr val="FFFFFF"/>
                </a:solidFill>
                <a:latin typeface="SimSun"/>
                <a:cs typeface="SimSun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71228" y="3714864"/>
            <a:ext cx="277705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ESRI</a:t>
            </a:r>
            <a:r>
              <a:rPr sz="2000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alibri"/>
                <a:cs typeface="Calibri"/>
              </a:rPr>
              <a:t>Maplex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SimSun"/>
                <a:cs typeface="SimSun"/>
              </a:rPr>
              <a:t>标注引擎</a:t>
            </a:r>
            <a:endParaRPr sz="2000" dirty="0">
              <a:solidFill>
                <a:srgbClr val="FFFFFF"/>
              </a:solidFill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912293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1341884" y="0"/>
            <a:ext cx="9144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1"/>
          <p:cNvSpPr/>
          <p:nvPr/>
        </p:nvSpPr>
        <p:spPr>
          <a:xfrm>
            <a:off x="1522412" y="1"/>
            <a:ext cx="9144000" cy="276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41549"/>
            <a:ext cx="218694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92D050"/>
                </a:solidFill>
                <a:latin typeface="SimHei"/>
                <a:cs typeface="SimHei"/>
              </a:rPr>
              <a:t>标注管理器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14028" y="1487607"/>
            <a:ext cx="1682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>
                <a:solidFill>
                  <a:srgbClr val="FFFFFF"/>
                </a:solidFill>
                <a:latin typeface="SimSun"/>
                <a:cs typeface="SimSun"/>
              </a:rPr>
              <a:t>标注管理器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71229" y="1897740"/>
            <a:ext cx="3749595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同时管理数据框中的多个图层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50349" y="4216448"/>
            <a:ext cx="1084767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773">
              <a:lnSpc>
                <a:spcPts val="1406"/>
              </a:lnSpc>
              <a:spcBef>
                <a:spcPct val="0"/>
              </a:spcBef>
              <a:spcAft>
                <a:spcPct val="0"/>
              </a:spcAft>
            </a:pPr>
            <a:r>
              <a:rPr sz="1400" spc="11">
                <a:solidFill>
                  <a:srgbClr val="FF0000"/>
                </a:solidFill>
                <a:latin typeface="SimSun"/>
                <a:cs typeface="SimSun"/>
              </a:rPr>
              <a:t>标注类别</a:t>
            </a:r>
          </a:p>
          <a:p>
            <a:pPr>
              <a:lnSpc>
                <a:spcPts val="1403"/>
              </a:lnSpc>
              <a:spcBef>
                <a:spcPts val="1072"/>
              </a:spcBef>
              <a:spcAft>
                <a:spcPct val="0"/>
              </a:spcAft>
            </a:pPr>
            <a:r>
              <a:rPr sz="1400" spc="10">
                <a:solidFill>
                  <a:srgbClr val="FF0000"/>
                </a:solidFill>
                <a:latin typeface="SimSun"/>
                <a:cs typeface="SimSun"/>
              </a:rPr>
              <a:t>矢量图层</a:t>
            </a:r>
          </a:p>
        </p:txBody>
      </p:sp>
    </p:spTree>
    <p:extLst>
      <p:ext uri="{BB962C8B-B14F-4D97-AF65-F5344CB8AC3E}">
        <p14:creationId xmlns:p14="http://schemas.microsoft.com/office/powerpoint/2010/main" val="1637958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1529142" y="-20782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1"/>
          <p:cNvSpPr/>
          <p:nvPr/>
        </p:nvSpPr>
        <p:spPr>
          <a:xfrm>
            <a:off x="1522412" y="1"/>
            <a:ext cx="9144000" cy="276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41549"/>
            <a:ext cx="178003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92D050"/>
                </a:solidFill>
                <a:latin typeface="SimHei"/>
                <a:cs typeface="SimHei"/>
              </a:rPr>
              <a:t>标注分类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04757" y="1635395"/>
            <a:ext cx="349638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pc="11">
                <a:solidFill>
                  <a:srgbClr val="CCFF33"/>
                </a:solidFill>
                <a:latin typeface="SimSun"/>
                <a:cs typeface="SimSun"/>
              </a:rPr>
              <a:t>在同一图层中设置不同的label</a:t>
            </a:r>
            <a:r>
              <a:rPr>
                <a:solidFill>
                  <a:srgbClr val="CCFF33"/>
                </a:solidFill>
                <a:latin typeface="SimSun"/>
                <a:cs typeface="SimSun"/>
              </a:rPr>
              <a:t>类</a:t>
            </a:r>
          </a:p>
          <a:p>
            <a:pPr>
              <a:lnSpc>
                <a:spcPts val="2013"/>
              </a:lnSpc>
              <a:spcBef>
                <a:spcPts val="1787"/>
              </a:spcBef>
              <a:spcAft>
                <a:spcPct val="0"/>
              </a:spcAft>
            </a:pPr>
            <a:r>
              <a:rPr spc="11">
                <a:solidFill>
                  <a:srgbClr val="CCFF33"/>
                </a:solidFill>
                <a:latin typeface="SimSun"/>
                <a:cs typeface="SimSun"/>
              </a:rPr>
              <a:t>用</a:t>
            </a:r>
            <a:r>
              <a:rPr b="1">
                <a:solidFill>
                  <a:srgbClr val="CCFF33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spc="11">
                <a:solidFill>
                  <a:srgbClr val="CCFF33"/>
                </a:solidFill>
                <a:latin typeface="SimSun"/>
                <a:cs typeface="SimSun"/>
              </a:rPr>
              <a:t>语句查询定义</a:t>
            </a:r>
          </a:p>
        </p:txBody>
      </p:sp>
    </p:spTree>
    <p:extLst>
      <p:ext uri="{BB962C8B-B14F-4D97-AF65-F5344CB8AC3E}">
        <p14:creationId xmlns:p14="http://schemas.microsoft.com/office/powerpoint/2010/main" val="211211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1"/>
          <p:cNvSpPr/>
          <p:nvPr/>
        </p:nvSpPr>
        <p:spPr>
          <a:xfrm>
            <a:off x="1522412" y="1"/>
            <a:ext cx="9144000" cy="2769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41549"/>
            <a:ext cx="259384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92D050"/>
                </a:solidFill>
                <a:latin typeface="SimHei"/>
                <a:cs typeface="SimHei"/>
              </a:rPr>
              <a:t>亚洲字体设置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24492" y="1711582"/>
            <a:ext cx="2185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48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 err="1">
                <a:solidFill>
                  <a:srgbClr val="FF0000"/>
                </a:solidFill>
                <a:latin typeface="MS PGothic"/>
                <a:cs typeface="MS PGothic"/>
              </a:rPr>
              <a:t>使用</a:t>
            </a:r>
            <a:r>
              <a:rPr sz="2000" b="1" dirty="0" err="1">
                <a:solidFill>
                  <a:srgbClr val="FF0000"/>
                </a:solidFill>
                <a:latin typeface="Microsoft YaHei"/>
                <a:cs typeface="Microsoft YaHei"/>
              </a:rPr>
              <a:t>CJK</a:t>
            </a:r>
            <a:r>
              <a:rPr sz="2000" b="1" spc="-18" dirty="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sz="2000" b="1" dirty="0" err="1">
                <a:solidFill>
                  <a:srgbClr val="FF0000"/>
                </a:solidFill>
                <a:latin typeface="MS PGothic"/>
                <a:cs typeface="MS PGothic"/>
              </a:rPr>
              <a:t>字符方向</a:t>
            </a:r>
            <a:endParaRPr sz="2000" b="1" dirty="0">
              <a:solidFill>
                <a:srgbClr val="FF0000"/>
              </a:solidFill>
              <a:latin typeface="MS PGothic"/>
              <a:cs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9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7BA7CA-EE48-A241-5E6A-8455DB879BC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地图泛化表达：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-font"/>
              </a:rPr>
              <a:t>地图学是一门在历史条件限定下不断成长的科学。相较于传统地图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-font"/>
              </a:rPr>
              <a:t>, </a:t>
            </a:r>
            <a:r>
              <a:rPr lang="zh-CN" altLang="en-US" i="0" dirty="0">
                <a:solidFill>
                  <a:schemeClr val="accent1"/>
                </a:solidFill>
                <a:effectLst/>
                <a:latin typeface="-apple-system-font"/>
              </a:rPr>
              <a:t>在新技术与新需求的双重驱动下</a:t>
            </a:r>
            <a:r>
              <a:rPr lang="en-US" altLang="zh-CN" i="0" dirty="0">
                <a:solidFill>
                  <a:schemeClr val="accent1"/>
                </a:solidFill>
                <a:effectLst/>
                <a:latin typeface="-apple-system-font"/>
              </a:rPr>
              <a:t>, </a:t>
            </a:r>
            <a:r>
              <a:rPr lang="zh-CN" altLang="en-US" i="0" dirty="0">
                <a:solidFill>
                  <a:schemeClr val="accent1"/>
                </a:solidFill>
                <a:effectLst/>
                <a:latin typeface="-apple-system-font"/>
              </a:rPr>
              <a:t>信息时代地图的表达对象、表现形式、感知通道、用户角色等均发生了重大转变</a:t>
            </a:r>
            <a:r>
              <a:rPr lang="en-US" altLang="zh-CN" i="0" dirty="0">
                <a:solidFill>
                  <a:schemeClr val="accent1"/>
                </a:solidFill>
                <a:effectLst/>
                <a:latin typeface="-apple-system-font"/>
              </a:rPr>
              <a:t>,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-font"/>
              </a:rPr>
              <a:t>信息时代地图的</a:t>
            </a:r>
            <a:r>
              <a:rPr lang="zh-CN" altLang="en-US" i="0" dirty="0">
                <a:solidFill>
                  <a:schemeClr val="accent1"/>
                </a:solidFill>
                <a:effectLst/>
                <a:latin typeface="-apple-system-font"/>
              </a:rPr>
              <a:t>泛化特征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27C938F-BFB7-CB7E-6146-8ED34854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空间数据可视化表达</a:t>
            </a:r>
          </a:p>
        </p:txBody>
      </p:sp>
    </p:spTree>
    <p:extLst>
      <p:ext uri="{BB962C8B-B14F-4D97-AF65-F5344CB8AC3E}">
        <p14:creationId xmlns:p14="http://schemas.microsoft.com/office/powerpoint/2010/main" val="1414887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标注引擎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33" y="1556792"/>
            <a:ext cx="7253847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4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/>
          <p:cNvSpPr/>
          <p:nvPr/>
        </p:nvSpPr>
        <p:spPr>
          <a:xfrm>
            <a:off x="1125860" y="0"/>
            <a:ext cx="9144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"/>
          <p:cNvSpPr/>
          <p:nvPr/>
        </p:nvSpPr>
        <p:spPr>
          <a:xfrm>
            <a:off x="1522412" y="1"/>
            <a:ext cx="9144000" cy="276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41549"/>
            <a:ext cx="3407664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92D050"/>
                </a:solidFill>
                <a:latin typeface="SimHei"/>
                <a:cs typeface="SimHei"/>
              </a:rPr>
              <a:t>线的标注位置放置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14028" y="1487607"/>
            <a:ext cx="7638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>
                <a:solidFill>
                  <a:srgbClr val="FFFFFF"/>
                </a:solidFill>
                <a:latin typeface="SimSun"/>
                <a:cs typeface="SimSun"/>
              </a:rPr>
              <a:t>方向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52344" y="1870127"/>
            <a:ext cx="1066800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CCFF33"/>
                </a:solidFill>
                <a:latin typeface="Microsoft YaHei"/>
                <a:cs typeface="Microsoft YaHei"/>
              </a:rPr>
              <a:t>压在线上</a:t>
            </a:r>
          </a:p>
          <a:p>
            <a:pPr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CCFF33"/>
                </a:solidFill>
                <a:latin typeface="Microsoft YaHei"/>
                <a:cs typeface="Microsoft YaHei"/>
              </a:rPr>
              <a:t>水平放置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71228" y="1897740"/>
            <a:ext cx="948486" cy="1419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水平</a:t>
            </a:r>
          </a:p>
          <a:p>
            <a:pPr>
              <a:lnSpc>
                <a:spcPts val="2238"/>
              </a:lnSpc>
              <a:spcBef>
                <a:spcPts val="691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平行</a:t>
            </a:r>
          </a:p>
          <a:p>
            <a:pPr>
              <a:lnSpc>
                <a:spcPts val="2238"/>
              </a:lnSpc>
              <a:spcBef>
                <a:spcPts val="691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曲线</a:t>
            </a:r>
          </a:p>
          <a:p>
            <a:pPr>
              <a:lnSpc>
                <a:spcPts val="2241"/>
              </a:lnSpc>
              <a:spcBef>
                <a:spcPts val="688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竖直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52344" y="3251380"/>
            <a:ext cx="1752600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CCFF33"/>
                </a:solidFill>
                <a:latin typeface="Microsoft YaHei"/>
                <a:cs typeface="Microsoft YaHei"/>
              </a:rPr>
              <a:t>位于线的下方，</a:t>
            </a:r>
          </a:p>
          <a:p>
            <a:pPr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CCFF33"/>
                </a:solidFill>
                <a:latin typeface="Microsoft YaHei"/>
                <a:cs typeface="Microsoft YaHei"/>
              </a:rPr>
              <a:t>与线平行放置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14028" y="3829368"/>
            <a:ext cx="7635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>
                <a:solidFill>
                  <a:srgbClr val="FFFFFF"/>
                </a:solidFill>
                <a:latin typeface="SimSun"/>
                <a:cs typeface="SimSun"/>
              </a:rPr>
              <a:t>位置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71228" y="4238858"/>
            <a:ext cx="1202994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在线上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2344" y="4472485"/>
            <a:ext cx="1752600" cy="888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CCFF33"/>
                </a:solidFill>
                <a:latin typeface="Microsoft YaHei"/>
                <a:cs typeface="Microsoft YaHei"/>
              </a:rPr>
              <a:t>位于线的上方，</a:t>
            </a:r>
          </a:p>
          <a:p>
            <a:pPr>
              <a:lnSpc>
                <a:spcPts val="2159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CCFF33"/>
                </a:solidFill>
                <a:latin typeface="Microsoft YaHei"/>
                <a:cs typeface="Microsoft YaHei"/>
              </a:rPr>
              <a:t>按指定距离，</a:t>
            </a:r>
          </a:p>
          <a:p>
            <a:pPr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CCFF33"/>
                </a:solidFill>
                <a:latin typeface="Microsoft YaHei"/>
                <a:cs typeface="Microsoft YaHei"/>
              </a:rPr>
              <a:t>沿曲线放置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71229" y="4604343"/>
            <a:ext cx="1967737" cy="1054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41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位于线的上方</a:t>
            </a:r>
          </a:p>
          <a:p>
            <a:pPr>
              <a:lnSpc>
                <a:spcPts val="2238"/>
              </a:lnSpc>
              <a:spcBef>
                <a:spcPts val="693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位于线的下方</a:t>
            </a:r>
          </a:p>
          <a:p>
            <a:pPr>
              <a:lnSpc>
                <a:spcPts val="2238"/>
              </a:lnSpc>
              <a:spcBef>
                <a:spcPts val="691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spc="64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指定位移</a:t>
            </a:r>
          </a:p>
        </p:txBody>
      </p:sp>
    </p:spTree>
    <p:extLst>
      <p:ext uri="{BB962C8B-B14F-4D97-AF65-F5344CB8AC3E}">
        <p14:creationId xmlns:p14="http://schemas.microsoft.com/office/powerpoint/2010/main" val="1827233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1197868" y="-10019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object 1"/>
          <p:cNvSpPr/>
          <p:nvPr/>
        </p:nvSpPr>
        <p:spPr>
          <a:xfrm>
            <a:off x="1522412" y="1"/>
            <a:ext cx="9144000" cy="276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41549"/>
            <a:ext cx="178003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rgbClr val="92D050"/>
                </a:solidFill>
                <a:latin typeface="SimHei"/>
                <a:cs typeface="SimHei"/>
              </a:rPr>
              <a:t>重复标注</a:t>
            </a:r>
            <a:endParaRPr sz="3200" dirty="0">
              <a:solidFill>
                <a:srgbClr val="92D050"/>
              </a:solidFill>
              <a:latin typeface="SimHei"/>
              <a:cs typeface="SimHei"/>
            </a:endParaRPr>
          </a:p>
        </p:txBody>
      </p:sp>
    </p:spTree>
    <p:extLst>
      <p:ext uri="{BB962C8B-B14F-4D97-AF65-F5344CB8AC3E}">
        <p14:creationId xmlns:p14="http://schemas.microsoft.com/office/powerpoint/2010/main" val="1926881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地图元素</a:t>
            </a:r>
            <a:endParaRPr lang="en-US" altLang="zh-CN" dirty="0"/>
          </a:p>
          <a:p>
            <a:r>
              <a:rPr lang="zh-CN" altLang="en-US" dirty="0"/>
              <a:t>制图原则</a:t>
            </a:r>
            <a:endParaRPr lang="en-US" altLang="zh-CN" dirty="0"/>
          </a:p>
          <a:p>
            <a:r>
              <a:rPr lang="zh-CN" altLang="en-US" dirty="0"/>
              <a:t>专题地图布局</a:t>
            </a:r>
            <a:endParaRPr lang="en-US" altLang="zh-CN" dirty="0"/>
          </a:p>
          <a:p>
            <a:pPr marL="0" indent="0">
              <a:buNone/>
            </a:pPr>
            <a:endParaRPr lang="en-US" altLang="zh-CN" sz="4400" dirty="0">
              <a:solidFill>
                <a:srgbClr val="00B050"/>
              </a:solidFill>
            </a:endParaRPr>
          </a:p>
          <a:p>
            <a:endParaRPr lang="zh-CN" altLang="en-US" sz="4400" dirty="0">
              <a:solidFill>
                <a:srgbClr val="00B050"/>
              </a:solidFill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专题地图制图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89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916832"/>
            <a:ext cx="7019774" cy="4686085"/>
          </a:xfrm>
          <a:noFill/>
        </p:spPr>
      </p:pic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987675" y="1556792"/>
            <a:ext cx="4248472" cy="13716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en-US" altLang="zh-CN" sz="2400" dirty="0">
                <a:solidFill>
                  <a:schemeClr val="tx1"/>
                </a:solidFill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</a:rPr>
              <a:t> 需要哪些页面元素？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en-US" altLang="zh-CN" sz="2400" dirty="0">
                <a:solidFill>
                  <a:schemeClr val="tx1"/>
                </a:solidFill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</a:rPr>
              <a:t> 怎样设计这些页面元素</a:t>
            </a:r>
            <a:r>
              <a:rPr lang="zh-CN" altLang="en-US" sz="2400" dirty="0"/>
              <a:t>？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zh-CN" altLang="en-US" sz="2400" dirty="0"/>
              <a:t>如何布局这些页面元素？ </a:t>
            </a:r>
          </a:p>
        </p:txBody>
      </p:sp>
      <p:sp>
        <p:nvSpPr>
          <p:cNvPr id="31747" name="矩形 3"/>
          <p:cNvSpPr>
            <a:spLocks noChangeArrowheads="1"/>
          </p:cNvSpPr>
          <p:nvPr/>
        </p:nvSpPr>
        <p:spPr bwMode="auto">
          <a:xfrm>
            <a:off x="549796" y="787039"/>
            <a:ext cx="5080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bg1"/>
                </a:solidFill>
              </a:rPr>
              <a:t>6.</a:t>
            </a:r>
            <a:r>
              <a:rPr lang="zh-CN" altLang="en-US" b="1" dirty="0">
                <a:solidFill>
                  <a:schemeClr val="bg1"/>
                </a:solidFill>
              </a:rPr>
              <a:t>专题地图制图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地图元素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8287" y="2132856"/>
            <a:ext cx="2949901" cy="410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华文中宋" pitchFamily="2" charset="-122"/>
              </a:rPr>
              <a:t>专题地图是根据专业的需要，突出反映一种或  几种主题要素或现象的地图。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符号化方法，它是根据数据的属性特征，地图用途和制图比例尺来确定地图要素的表示方法的。符号化决定了地图将传递怎样的内容）</a:t>
            </a:r>
          </a:p>
        </p:txBody>
      </p:sp>
    </p:spTree>
    <p:extLst>
      <p:ext uri="{BB962C8B-B14F-4D97-AF65-F5344CB8AC3E}">
        <p14:creationId xmlns:p14="http://schemas.microsoft.com/office/powerpoint/2010/main" val="16046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主体地图</a:t>
            </a:r>
            <a:endParaRPr lang="en-US" altLang="zh-CN" dirty="0"/>
          </a:p>
          <a:p>
            <a:pPr lvl="1"/>
            <a:r>
              <a:rPr lang="zh-CN" altLang="en-US" dirty="0"/>
              <a:t>最重要的地图元素 </a:t>
            </a:r>
            <a:endParaRPr lang="en-US" altLang="zh-CN" dirty="0"/>
          </a:p>
          <a:p>
            <a:pPr lvl="1"/>
            <a:r>
              <a:rPr lang="zh-CN" altLang="en-US" dirty="0"/>
              <a:t>放在视觉中心</a:t>
            </a:r>
            <a:endParaRPr lang="en-US" altLang="zh-CN" dirty="0"/>
          </a:p>
          <a:p>
            <a:pPr lvl="1"/>
            <a:r>
              <a:rPr lang="zh-CN" altLang="en-US" dirty="0"/>
              <a:t>最高视觉级别 </a:t>
            </a:r>
            <a:endParaRPr lang="en-US" altLang="zh-CN" dirty="0"/>
          </a:p>
          <a:p>
            <a:pPr lvl="1"/>
            <a:r>
              <a:rPr lang="zh-CN" altLang="en-US" dirty="0"/>
              <a:t>提升其图底关系，可通过晕渲、阴影和羽化</a:t>
            </a:r>
            <a:endParaRPr lang="en-US" altLang="zh-CN" dirty="0"/>
          </a:p>
          <a:p>
            <a:pPr lvl="1">
              <a:buFontTx/>
              <a:buNone/>
            </a:pPr>
            <a:r>
              <a:rPr lang="zh-CN" altLang="en-US" dirty="0"/>
              <a:t>与其相比，其他地图元素应弱化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专题地图制图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制图原则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79" y="1052736"/>
            <a:ext cx="4495909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599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2348880"/>
            <a:ext cx="5745162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内容占位符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zh-CN" altLang="en-US" dirty="0"/>
              <a:t>视觉对比</a:t>
            </a:r>
            <a:endParaRPr lang="en-US" altLang="zh-CN" dirty="0"/>
          </a:p>
          <a:p>
            <a:pPr lvl="1"/>
            <a:r>
              <a:rPr lang="zh-CN" altLang="en-US" dirty="0"/>
              <a:t>易读性</a:t>
            </a:r>
            <a:endParaRPr lang="en-US" altLang="zh-CN" dirty="0"/>
          </a:p>
          <a:p>
            <a:pPr lvl="1"/>
            <a:r>
              <a:rPr lang="zh-CN" altLang="en-US" dirty="0"/>
              <a:t>图形背景组织</a:t>
            </a:r>
            <a:endParaRPr lang="en-US" altLang="zh-CN" dirty="0"/>
          </a:p>
          <a:p>
            <a:pPr lvl="1"/>
            <a:r>
              <a:rPr lang="zh-CN" altLang="en-US" dirty="0"/>
              <a:t>层次组织</a:t>
            </a:r>
            <a:endParaRPr lang="en-US" altLang="zh-CN" dirty="0"/>
          </a:p>
          <a:p>
            <a:pPr lvl="1"/>
            <a:r>
              <a:rPr lang="zh-CN" altLang="en-US" dirty="0"/>
              <a:t>平衡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专题地图制图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制图原则</a:t>
            </a:r>
          </a:p>
        </p:txBody>
      </p:sp>
      <p:sp>
        <p:nvSpPr>
          <p:cNvPr id="32771" name="矩形 3"/>
          <p:cNvSpPr>
            <a:spLocks noChangeArrowheads="1"/>
          </p:cNvSpPr>
          <p:nvPr/>
        </p:nvSpPr>
        <p:spPr bwMode="auto">
          <a:xfrm>
            <a:off x="1032651" y="1633764"/>
            <a:ext cx="46805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Blip>
                <a:blip r:embed="rId3"/>
              </a:buBlip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Blip>
                <a:blip r:embed="rId4"/>
              </a:buBlip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黑体" panose="02010609060101010101" pitchFamily="49" charset="-122"/>
              </a:rPr>
              <a:t>ArcGIS </a:t>
            </a:r>
            <a:r>
              <a:rPr lang="zh-CN" altLang="en-US" sz="2400" dirty="0">
                <a:ea typeface="黑体" panose="02010609060101010101" pitchFamily="49" charset="-122"/>
              </a:rPr>
              <a:t>制图设计五大原则 </a:t>
            </a:r>
          </a:p>
        </p:txBody>
      </p:sp>
    </p:spTree>
    <p:extLst>
      <p:ext uri="{BB962C8B-B14F-4D97-AF65-F5344CB8AC3E}">
        <p14:creationId xmlns:p14="http://schemas.microsoft.com/office/powerpoint/2010/main" val="16215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/>
              </a:rPr>
              <a:t>6.</a:t>
            </a:r>
            <a:r>
              <a:rPr lang="zh-CN" altLang="en-US" dirty="0">
                <a:ea typeface="黑体"/>
              </a:rPr>
              <a:t>专题地图制图</a:t>
            </a:r>
            <a:r>
              <a:rPr lang="en-US" altLang="zh-CN" dirty="0">
                <a:ea typeface="黑体"/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制图原则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5859" y="1723057"/>
            <a:ext cx="2919413" cy="1836738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3559795"/>
            <a:ext cx="291941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5371991"/>
            <a:ext cx="2919412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4582244" y="2159620"/>
            <a:ext cx="612068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Blip>
                <a:blip r:embed="rId5"/>
              </a:buBlip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Blip>
                <a:blip r:embed="rId6"/>
              </a:buBlip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</a:rPr>
              <a:t>视图对比：地图要素和页面元素之间</a:t>
            </a: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</a:rPr>
              <a:t>以及它们与背景之间的对比 要素间的对比度越高，越凸显要素内容 。</a:t>
            </a:r>
            <a:endParaRPr lang="en-US" altLang="zh-CN" sz="24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b="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90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/>
              </a:rPr>
              <a:t>6.</a:t>
            </a:r>
            <a:r>
              <a:rPr lang="zh-CN" altLang="en-US" dirty="0">
                <a:ea typeface="黑体"/>
              </a:rPr>
              <a:t>专题地图制图</a:t>
            </a:r>
            <a:r>
              <a:rPr lang="en-US" altLang="zh-CN" dirty="0">
                <a:ea typeface="黑体"/>
              </a:rPr>
              <a:t>-</a:t>
            </a:r>
            <a:r>
              <a:rPr lang="zh-CN" altLang="en-US" dirty="0">
                <a:solidFill>
                  <a:srgbClr val="FF0000"/>
                </a:solidFill>
                <a:ea typeface="黑体"/>
              </a:rPr>
              <a:t>制图原则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4582244" y="2159620"/>
            <a:ext cx="612068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Blip>
                <a:blip r:embed="rId2"/>
              </a:buBlip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Blip>
                <a:blip r:embed="rId3"/>
              </a:buBlip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易读性是指易于观看和理解，取决于对符号选择 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  <a:r>
              <a:rPr lang="zh-CN" altLang="en-US" dirty="0">
                <a:solidFill>
                  <a:schemeClr val="bg1"/>
                </a:solidFill>
              </a:rPr>
              <a:t>选择熟悉的符号和适当的符号大小，可以让人轻松地查看和理解地图。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 b="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 b="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z="2400" b="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b="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85" y="1556792"/>
            <a:ext cx="2903537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85" y="5394251"/>
            <a:ext cx="2903537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94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1"/>
          </p:nvPr>
        </p:nvSpPr>
        <p:spPr>
          <a:xfrm>
            <a:off x="1125861" y="1988840"/>
            <a:ext cx="5088036" cy="4114801"/>
          </a:xfrm>
        </p:spPr>
        <p:txBody>
          <a:bodyPr/>
          <a:lstStyle/>
          <a:p>
            <a:r>
              <a:rPr lang="zh-CN" altLang="en-US" dirty="0"/>
              <a:t>图形背景组织：指从背景中自然分离前景中的图形，有助于读者专注于地图中的特定区域 ；提升图形背景组织的方法：晕渲、阴影、羽化。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/>
              </a:rPr>
              <a:t>6.</a:t>
            </a:r>
            <a:r>
              <a:rPr lang="zh-CN" altLang="en-US" dirty="0">
                <a:ea typeface="黑体"/>
              </a:rPr>
              <a:t>专题地图制图</a:t>
            </a:r>
            <a:r>
              <a:rPr lang="en-US" altLang="zh-CN" dirty="0">
                <a:ea typeface="黑体"/>
              </a:rPr>
              <a:t>-</a:t>
            </a:r>
            <a:r>
              <a:rPr lang="zh-CN" altLang="en-US" dirty="0">
                <a:solidFill>
                  <a:srgbClr val="FF0000"/>
                </a:solidFill>
                <a:ea typeface="黑体"/>
              </a:rPr>
              <a:t>制图原则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507" y="104022"/>
            <a:ext cx="3271968" cy="253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0" y="2636912"/>
            <a:ext cx="328612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56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2DA90-2BA5-B9B9-14FC-6AC1FB85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45F491-27D6-8B71-1097-2ECC29869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94109"/>
            <a:ext cx="10441159" cy="67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76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2"/>
          <p:cNvSpPr>
            <a:spLocks noGrp="1"/>
          </p:cNvSpPr>
          <p:nvPr>
            <p:ph idx="11"/>
          </p:nvPr>
        </p:nvSpPr>
        <p:spPr>
          <a:xfrm>
            <a:off x="1125861" y="1988840"/>
            <a:ext cx="3816424" cy="4114801"/>
          </a:xfrm>
        </p:spPr>
        <p:txBody>
          <a:bodyPr/>
          <a:lstStyle/>
          <a:p>
            <a:r>
              <a:rPr lang="zh-CN" altLang="en-US" dirty="0"/>
              <a:t>层次组织： 将地图视觉分离为各种信息层，帮助读者关注重要的内容</a:t>
            </a:r>
            <a:endParaRPr lang="en-US" altLang="zh-CN" dirty="0"/>
          </a:p>
          <a:p>
            <a:pPr lvl="1">
              <a:buFontTx/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/>
              </a:rPr>
              <a:t>6.</a:t>
            </a:r>
            <a:r>
              <a:rPr lang="zh-CN" altLang="en-US" dirty="0">
                <a:ea typeface="黑体"/>
              </a:rPr>
              <a:t>专题地图制图</a:t>
            </a:r>
            <a:r>
              <a:rPr lang="en-US" altLang="zh-CN" dirty="0">
                <a:ea typeface="黑体"/>
              </a:rPr>
              <a:t>-</a:t>
            </a:r>
            <a:r>
              <a:rPr lang="zh-CN" altLang="en-US" dirty="0">
                <a:solidFill>
                  <a:srgbClr val="FF0000"/>
                </a:solidFill>
                <a:ea typeface="黑体"/>
              </a:rPr>
              <a:t>制图原则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24" y="1495085"/>
            <a:ext cx="6408712" cy="5255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11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内容占位符 2"/>
          <p:cNvSpPr>
            <a:spLocks noGrp="1"/>
          </p:cNvSpPr>
          <p:nvPr>
            <p:ph idx="11"/>
          </p:nvPr>
        </p:nvSpPr>
        <p:spPr>
          <a:xfrm>
            <a:off x="1125861" y="1988840"/>
            <a:ext cx="4248472" cy="4114801"/>
          </a:xfrm>
        </p:spPr>
        <p:txBody>
          <a:bodyPr/>
          <a:lstStyle/>
          <a:p>
            <a:r>
              <a:rPr lang="zh-CN" altLang="en-US" dirty="0"/>
              <a:t>平衡</a:t>
            </a:r>
            <a:endParaRPr lang="en-US" altLang="zh-CN" dirty="0"/>
          </a:p>
          <a:p>
            <a:pPr lvl="1"/>
            <a:r>
              <a:rPr lang="zh-CN" altLang="en-US" dirty="0"/>
              <a:t> 平衡感来自于两个主要因素：视觉重量和视觉方向</a:t>
            </a:r>
            <a:endParaRPr lang="en-US" altLang="zh-CN" dirty="0"/>
          </a:p>
          <a:p>
            <a:pPr lvl="1"/>
            <a:r>
              <a:rPr lang="zh-CN" altLang="en-US" dirty="0"/>
              <a:t>由大小、颜色、图案（形状或方向），对比产生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/>
              </a:rPr>
              <a:t>6.</a:t>
            </a:r>
            <a:r>
              <a:rPr lang="zh-CN" altLang="en-US" dirty="0">
                <a:ea typeface="黑体"/>
              </a:rPr>
              <a:t>专题地图制图</a:t>
            </a:r>
            <a:r>
              <a:rPr lang="en-US" altLang="zh-CN" dirty="0">
                <a:ea typeface="黑体"/>
              </a:rPr>
              <a:t>-</a:t>
            </a:r>
            <a:r>
              <a:rPr lang="zh-CN" altLang="en-US" dirty="0">
                <a:solidFill>
                  <a:srgbClr val="FF0000"/>
                </a:solidFill>
                <a:ea typeface="黑体"/>
              </a:rPr>
              <a:t>制图原则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1" y="1246188"/>
            <a:ext cx="4002087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4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1"/>
          </p:nvPr>
        </p:nvSpPr>
        <p:spPr>
          <a:xfrm>
            <a:off x="1269876" y="1474271"/>
            <a:ext cx="9134391" cy="4114801"/>
          </a:xfrm>
        </p:spPr>
        <p:txBody>
          <a:bodyPr>
            <a:normAutofit fontScale="92500" lnSpcReduction="20000"/>
          </a:bodyPr>
          <a:lstStyle/>
          <a:p>
            <a:pPr lvl="1" eaLnBrk="1" hangingPunct="1"/>
            <a:endParaRPr kumimoji="0" lang="en-US" altLang="zh-CN" dirty="0"/>
          </a:p>
          <a:p>
            <a:pPr lvl="1" eaLnBrk="1" hangingPunct="1"/>
            <a:r>
              <a:rPr kumimoji="0" lang="en-US" altLang="zh-CN" dirty="0"/>
              <a:t> </a:t>
            </a:r>
            <a:r>
              <a:rPr kumimoji="0" lang="zh-CN" altLang="en-US" dirty="0"/>
              <a:t>地图模板</a:t>
            </a:r>
            <a:endParaRPr kumimoji="0" lang="en-US" altLang="zh-CN" dirty="0"/>
          </a:p>
          <a:p>
            <a:pPr lvl="1" eaLnBrk="1" hangingPunct="1"/>
            <a:r>
              <a:rPr kumimoji="0" lang="zh-CN" altLang="en-US" dirty="0"/>
              <a:t> 页面设计</a:t>
            </a:r>
            <a:endParaRPr kumimoji="0" lang="en-US" altLang="zh-CN" dirty="0"/>
          </a:p>
          <a:p>
            <a:pPr lvl="1" eaLnBrk="1" hangingPunct="1"/>
            <a:r>
              <a:rPr lang="zh-CN" altLang="en-US" dirty="0"/>
              <a:t> 图框与底色设置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 图名的放置与修改</a:t>
            </a:r>
          </a:p>
          <a:p>
            <a:pPr lvl="1"/>
            <a:r>
              <a:rPr lang="zh-CN" altLang="en-US" dirty="0"/>
              <a:t> 图例的放置与修改</a:t>
            </a:r>
          </a:p>
          <a:p>
            <a:pPr lvl="1"/>
            <a:r>
              <a:rPr lang="zh-CN" altLang="en-US" dirty="0"/>
              <a:t> 比例尺的放置与修改</a:t>
            </a:r>
          </a:p>
          <a:p>
            <a:pPr lvl="1"/>
            <a:r>
              <a:rPr lang="zh-CN" altLang="en-US" dirty="0"/>
              <a:t> 指北针的放置与修改</a:t>
            </a:r>
            <a:endParaRPr lang="en-US" altLang="zh-CN" dirty="0"/>
          </a:p>
          <a:p>
            <a:pPr lvl="1"/>
            <a:r>
              <a:rPr lang="en-US" altLang="zh-CN" dirty="0"/>
              <a:t>  …….</a:t>
            </a:r>
            <a:endParaRPr lang="zh-CN" altLang="en-US" dirty="0"/>
          </a:p>
          <a:p>
            <a:pPr lvl="2"/>
            <a:endParaRPr kumimoji="0" lang="zh-CN" altLang="en-US" dirty="0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lnSpc>
                <a:spcPct val="140000"/>
              </a:lnSpc>
            </a:pPr>
            <a:br>
              <a:rPr lang="en-US" altLang="zh-CN" sz="4400" b="1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2800" b="1" dirty="0">
                <a:latin typeface="黑体" panose="02010609060101010101" pitchFamily="49" charset="-122"/>
              </a:rPr>
              <a:t>6</a:t>
            </a:r>
            <a:r>
              <a:rPr lang="en-US" altLang="zh-CN" dirty="0"/>
              <a:t>.</a:t>
            </a:r>
            <a:r>
              <a:rPr lang="zh-CN" altLang="en-US" sz="4000" dirty="0"/>
              <a:t>专题地图制图</a:t>
            </a:r>
            <a:r>
              <a:rPr lang="en-US" altLang="zh-CN" sz="4000" dirty="0"/>
              <a:t>-</a:t>
            </a:r>
            <a:r>
              <a:rPr lang="zh-CN" altLang="en-US" sz="4000" dirty="0">
                <a:solidFill>
                  <a:srgbClr val="FF0000"/>
                </a:solidFill>
              </a:rPr>
              <a:t>制图布局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54252" y="2564904"/>
            <a:ext cx="6092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13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  <a:latin typeface="SimHei"/>
                <a:cs typeface="SimHei"/>
              </a:rPr>
              <a:t>创建模板</a:t>
            </a:r>
            <a:endParaRPr lang="en-US" altLang="zh-CN" b="1" dirty="0">
              <a:solidFill>
                <a:srgbClr val="92D050"/>
              </a:solidFill>
              <a:latin typeface="SimHei"/>
              <a:cs typeface="SimHei"/>
            </a:endParaRPr>
          </a:p>
          <a:p>
            <a:pPr lvl="1">
              <a:lnSpc>
                <a:spcPts val="2657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11" dirty="0">
                <a:latin typeface="SimSun"/>
                <a:cs typeface="SimSun"/>
              </a:rPr>
              <a:t>模板用于创建标准化的地图文档</a:t>
            </a:r>
            <a:r>
              <a:rPr lang="zh-CN" altLang="en-US" spc="11" dirty="0">
                <a:latin typeface="Times New Roman"/>
                <a:cs typeface="Times New Roman"/>
              </a:rPr>
              <a:t> </a:t>
            </a:r>
            <a:r>
              <a:rPr lang="en-US" altLang="zh-CN" b="1" dirty="0">
                <a:latin typeface="Times New Roman"/>
                <a:cs typeface="Times New Roman"/>
              </a:rPr>
              <a:t>(.</a:t>
            </a:r>
            <a:r>
              <a:rPr lang="en-US" altLang="zh-CN" b="1" dirty="0" err="1">
                <a:latin typeface="Times New Roman"/>
                <a:cs typeface="Times New Roman"/>
              </a:rPr>
              <a:t>mxd</a:t>
            </a:r>
            <a:r>
              <a:rPr lang="en-US" altLang="zh-CN" b="1" dirty="0">
                <a:latin typeface="Times New Roman"/>
                <a:cs typeface="Times New Roman"/>
              </a:rPr>
              <a:t>)</a:t>
            </a:r>
          </a:p>
          <a:p>
            <a:pPr lvl="1">
              <a:lnSpc>
                <a:spcPts val="2402"/>
              </a:lnSpc>
              <a:spcBef>
                <a:spcPts val="822"/>
              </a:spcBef>
              <a:spcAft>
                <a:spcPct val="0"/>
              </a:spcAft>
            </a:pPr>
            <a:r>
              <a:rPr lang="zh-CN" altLang="en-US" spc="11" dirty="0">
                <a:latin typeface="SimSun"/>
                <a:cs typeface="SimSun"/>
              </a:rPr>
              <a:t>模板可能包含底图图层，也可能是各种常用的页面布局</a:t>
            </a:r>
          </a:p>
          <a:p>
            <a:pPr lvl="1">
              <a:lnSpc>
                <a:spcPts val="2657"/>
              </a:lnSpc>
              <a:spcBef>
                <a:spcPts val="981"/>
              </a:spcBef>
              <a:spcAft>
                <a:spcPct val="0"/>
              </a:spcAft>
            </a:pPr>
            <a:r>
              <a:rPr lang="zh-CN" altLang="en-US" spc="11" dirty="0">
                <a:latin typeface="SimSun"/>
                <a:cs typeface="SimSun"/>
              </a:rPr>
              <a:t>以</a:t>
            </a:r>
            <a:r>
              <a:rPr lang="en-US" altLang="zh-CN" b="1" dirty="0">
                <a:latin typeface="Times New Roman"/>
                <a:cs typeface="Times New Roman"/>
              </a:rPr>
              <a:t>.</a:t>
            </a:r>
            <a:r>
              <a:rPr lang="en-US" altLang="zh-CN" b="1" dirty="0" err="1">
                <a:latin typeface="Times New Roman"/>
                <a:cs typeface="Times New Roman"/>
              </a:rPr>
              <a:t>mxt</a:t>
            </a:r>
            <a:r>
              <a:rPr lang="zh-CN" altLang="en-US" spc="15" dirty="0">
                <a:latin typeface="SimSun"/>
                <a:cs typeface="SimSun"/>
              </a:rPr>
              <a:t>，</a:t>
            </a:r>
            <a:r>
              <a:rPr lang="en-US" altLang="zh-CN" b="1" dirty="0">
                <a:latin typeface="Times New Roman"/>
                <a:cs typeface="Times New Roman"/>
              </a:rPr>
              <a:t>.</a:t>
            </a:r>
            <a:r>
              <a:rPr lang="en-US" altLang="zh-CN" b="1" dirty="0" err="1">
                <a:latin typeface="Times New Roman"/>
                <a:cs typeface="Times New Roman"/>
              </a:rPr>
              <a:t>mxd</a:t>
            </a:r>
            <a:r>
              <a:rPr lang="zh-CN" altLang="en-US" spc="11" dirty="0">
                <a:latin typeface="SimSun"/>
                <a:cs typeface="SimSun"/>
              </a:rPr>
              <a:t>为后缀</a:t>
            </a:r>
          </a:p>
          <a:p>
            <a:endParaRPr lang="zh-CN" altLang="en-US" dirty="0">
              <a:latin typeface="SimHei"/>
              <a:cs typeface="SimHei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专题地图制图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制图布局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04" y="3175500"/>
            <a:ext cx="5328592" cy="3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0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布局视图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专题地图制图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制图布局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1628800"/>
            <a:ext cx="7248506" cy="56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设置页面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专题地图制图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制图布局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61" y="1781174"/>
            <a:ext cx="7404196" cy="47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26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964882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20213"/>
            <a:ext cx="178003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rgbClr val="92D050"/>
                </a:solidFill>
                <a:latin typeface="SimHei"/>
                <a:cs typeface="SimHei"/>
              </a:rPr>
              <a:t>插入地图</a:t>
            </a:r>
            <a:endParaRPr sz="3200" dirty="0">
              <a:solidFill>
                <a:srgbClr val="92D050"/>
              </a:solidFill>
              <a:latin typeface="SimHei"/>
              <a:cs typeface="Sim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1415" y="1423607"/>
            <a:ext cx="168249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 dirty="0" err="1">
                <a:solidFill>
                  <a:srgbClr val="FFFFFF"/>
                </a:solidFill>
                <a:latin typeface="SimSun"/>
                <a:cs typeface="SimSun"/>
              </a:rPr>
              <a:t>使用数据框</a:t>
            </a:r>
            <a:endParaRPr sz="2400" spc="11" dirty="0">
              <a:solidFill>
                <a:srgbClr val="FFFFFF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1922" y="1855145"/>
            <a:ext cx="1584960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1435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rgbClr val="CCFF33"/>
                </a:solidFill>
                <a:latin typeface="SimSun"/>
                <a:cs typeface="SimSun"/>
              </a:rPr>
              <a:t>数据框</a:t>
            </a:r>
            <a:endParaRPr sz="1600" dirty="0">
              <a:solidFill>
                <a:srgbClr val="CCFF33"/>
              </a:solidFill>
              <a:latin typeface="SimSun"/>
              <a:cs typeface="SimSun"/>
            </a:endParaRPr>
          </a:p>
          <a:p>
            <a:pPr marL="330200">
              <a:lnSpc>
                <a:spcPts val="1596"/>
              </a:lnSpc>
              <a:spcBef>
                <a:spcPts val="105"/>
              </a:spcBef>
              <a:spcAft>
                <a:spcPct val="0"/>
              </a:spcAft>
            </a:pPr>
            <a:r>
              <a:rPr sz="1600" dirty="0" err="1">
                <a:solidFill>
                  <a:srgbClr val="CCFF33"/>
                </a:solidFill>
                <a:latin typeface="SimSun"/>
                <a:cs typeface="SimSun"/>
              </a:rPr>
              <a:t>图层组</a:t>
            </a:r>
            <a:endParaRPr sz="1600" dirty="0">
              <a:solidFill>
                <a:srgbClr val="CCFF33"/>
              </a:solidFill>
              <a:latin typeface="SimSun"/>
              <a:cs typeface="SimSun"/>
            </a:endParaRPr>
          </a:p>
          <a:p>
            <a:pPr>
              <a:lnSpc>
                <a:spcPts val="1596"/>
              </a:lnSpc>
              <a:spcBef>
                <a:spcPts val="433"/>
              </a:spcBef>
              <a:spcAft>
                <a:spcPct val="0"/>
              </a:spcAft>
            </a:pPr>
            <a:r>
              <a:rPr sz="1600" dirty="0" err="1">
                <a:solidFill>
                  <a:srgbClr val="CCFF33"/>
                </a:solidFill>
                <a:latin typeface="SimSun"/>
                <a:cs typeface="SimSun"/>
              </a:rPr>
              <a:t>图层</a:t>
            </a:r>
            <a:endParaRPr sz="1600" dirty="0">
              <a:solidFill>
                <a:srgbClr val="CCFF33"/>
              </a:solidFill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50667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"/>
          <p:cNvSpPr/>
          <p:nvPr/>
        </p:nvSpPr>
        <p:spPr>
          <a:xfrm>
            <a:off x="1522412" y="-1800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20213"/>
            <a:ext cx="259384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92D050"/>
                </a:solidFill>
                <a:latin typeface="SimHei"/>
                <a:cs typeface="SimHei"/>
              </a:rPr>
              <a:t>插入定位地图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14028" y="1366068"/>
            <a:ext cx="229544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>
                <a:solidFill>
                  <a:srgbClr val="FFFFFF"/>
                </a:solidFill>
                <a:latin typeface="SimSun"/>
                <a:cs typeface="SimSun"/>
              </a:rPr>
              <a:t>使用范围指示器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31986" y="1900492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05392" y="1925589"/>
            <a:ext cx="136880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600" spc="21">
                <a:solidFill>
                  <a:srgbClr val="002796"/>
                </a:solidFill>
                <a:latin typeface="SimHei"/>
                <a:cs typeface="SimHei"/>
              </a:rPr>
              <a:t>两个</a:t>
            </a:r>
            <a:r>
              <a:rPr sz="1600" spc="509">
                <a:solidFill>
                  <a:srgbClr val="002796"/>
                </a:solidFill>
                <a:latin typeface="Times New Roman"/>
                <a:cs typeface="Times New Roman"/>
              </a:rPr>
              <a:t> </a:t>
            </a:r>
            <a:r>
              <a:rPr spc="11">
                <a:solidFill>
                  <a:srgbClr val="002796"/>
                </a:solidFill>
                <a:latin typeface="SimHei"/>
                <a:cs typeface="SimHei"/>
              </a:rPr>
              <a:t>数据框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69722" y="2287032"/>
            <a:ext cx="611123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平移</a:t>
            </a:r>
          </a:p>
          <a:p>
            <a:pPr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缩放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25152" y="2500169"/>
            <a:ext cx="97871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b="1" spc="18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10">
                <a:solidFill>
                  <a:srgbClr val="002796"/>
                </a:solidFill>
                <a:latin typeface="SimSun"/>
                <a:cs typeface="SimSun"/>
              </a:rPr>
              <a:t>右键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59188" y="3282760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13333" y="4085351"/>
            <a:ext cx="6096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002796"/>
                </a:solidFill>
                <a:latin typeface="SimSun"/>
                <a:cs typeface="SimSun"/>
              </a:rPr>
              <a:t>青海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37330" y="4225735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8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97390" y="4380907"/>
            <a:ext cx="27970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3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31338" y="5457282"/>
            <a:ext cx="61112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中国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460586" y="5543715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03478" y="5755885"/>
            <a:ext cx="27970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3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66067" y="6081688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53326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/>
          <p:cNvSpPr/>
          <p:nvPr/>
        </p:nvSpPr>
        <p:spPr>
          <a:xfrm>
            <a:off x="837828" y="1"/>
            <a:ext cx="9144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85656" y="620213"/>
            <a:ext cx="259466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rgbClr val="92D050"/>
                </a:solidFill>
                <a:latin typeface="SimHei"/>
                <a:cs typeface="SimHei"/>
              </a:rPr>
              <a:t>布局设计工具</a:t>
            </a:r>
            <a:endParaRPr sz="3200" dirty="0">
              <a:solidFill>
                <a:srgbClr val="92D050"/>
              </a:solidFill>
              <a:latin typeface="SimHei"/>
              <a:cs typeface="Sim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4028" y="1495227"/>
            <a:ext cx="7638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>
                <a:solidFill>
                  <a:srgbClr val="FFFFFF"/>
                </a:solidFill>
                <a:latin typeface="SimSun"/>
                <a:cs typeface="SimSun"/>
              </a:rPr>
              <a:t>控制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71229" y="1903836"/>
            <a:ext cx="1004569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sz="2000" spc="149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外观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71229" y="2269596"/>
            <a:ext cx="2278633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sz="2000" spc="149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标尺和网格间距</a:t>
            </a:r>
          </a:p>
          <a:p>
            <a:pPr>
              <a:lnSpc>
                <a:spcPts val="2238"/>
              </a:lnSpc>
              <a:spcBef>
                <a:spcPts val="691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sz="2000" spc="149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FFFF"/>
                </a:solidFill>
                <a:latin typeface="SimSun"/>
                <a:cs typeface="SimSun"/>
              </a:rPr>
              <a:t>捕捉元素</a:t>
            </a:r>
          </a:p>
        </p:txBody>
      </p:sp>
    </p:spTree>
    <p:extLst>
      <p:ext uri="{BB962C8B-B14F-4D97-AF65-F5344CB8AC3E}">
        <p14:creationId xmlns:p14="http://schemas.microsoft.com/office/powerpoint/2010/main" val="3189910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1522412" y="0"/>
            <a:ext cx="9144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85656" y="620213"/>
            <a:ext cx="381457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rgbClr val="92D050"/>
                </a:solidFill>
                <a:latin typeface="SimHei"/>
                <a:cs typeface="SimHei"/>
              </a:rPr>
              <a:t>创建特定比例尺地图</a:t>
            </a:r>
            <a:endParaRPr sz="3200" dirty="0">
              <a:solidFill>
                <a:srgbClr val="92D050"/>
              </a:solidFill>
              <a:latin typeface="SimHei"/>
              <a:cs typeface="Sim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4028" y="1495227"/>
            <a:ext cx="352074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 dirty="0" err="1">
                <a:solidFill>
                  <a:srgbClr val="FFFFFF"/>
                </a:solidFill>
                <a:latin typeface="SimSun"/>
                <a:cs typeface="SimSun"/>
              </a:rPr>
              <a:t>在布局视图中设置比例尺</a:t>
            </a:r>
            <a:endParaRPr sz="2400" spc="11" dirty="0">
              <a:solidFill>
                <a:srgbClr val="FFFFFF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7174" y="2608876"/>
            <a:ext cx="164561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3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b="1" spc="12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14">
                <a:solidFill>
                  <a:srgbClr val="002796"/>
                </a:solidFill>
                <a:latin typeface="SimSun"/>
                <a:cs typeface="SimSun"/>
              </a:rPr>
              <a:t>激活数据框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86623" y="3561906"/>
            <a:ext cx="230642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b="1" spc="100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14">
                <a:solidFill>
                  <a:srgbClr val="002796"/>
                </a:solidFill>
                <a:latin typeface="SimSun"/>
                <a:cs typeface="SimSun"/>
              </a:rPr>
              <a:t>设置数据框比例尺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07618" y="4542551"/>
            <a:ext cx="61112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青海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84173" y="5064929"/>
            <a:ext cx="137426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3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2796"/>
                </a:solidFill>
                <a:latin typeface="Arial" pitchFamily="34" charset="0"/>
                <a:cs typeface="Arial" pitchFamily="34" charset="0"/>
              </a:rPr>
              <a:t>1:8,000,000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70177" y="5499955"/>
            <a:ext cx="1626914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76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中国</a:t>
            </a:r>
          </a:p>
          <a:p>
            <a:pPr>
              <a:lnSpc>
                <a:spcPts val="2010"/>
              </a:lnSpc>
              <a:spcBef>
                <a:spcPts val="1995"/>
              </a:spcBef>
              <a:spcAft>
                <a:spcPct val="0"/>
              </a:spcAft>
            </a:pPr>
            <a:r>
              <a:rPr b="1">
                <a:solidFill>
                  <a:srgbClr val="002796"/>
                </a:solidFill>
                <a:latin typeface="Arial" pitchFamily="34" charset="0"/>
                <a:cs typeface="Arial" pitchFamily="34" charset="0"/>
              </a:rPr>
              <a:t>1:100,000,000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14028" y="5885312"/>
            <a:ext cx="413339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>
                <a:solidFill>
                  <a:srgbClr val="FFFFFF"/>
                </a:solidFill>
                <a:latin typeface="SimSun"/>
                <a:cs typeface="SimSun"/>
              </a:rPr>
              <a:t>选择适用于页面大小的比例尺</a:t>
            </a:r>
          </a:p>
        </p:txBody>
      </p:sp>
    </p:spTree>
    <p:extLst>
      <p:ext uri="{BB962C8B-B14F-4D97-AF65-F5344CB8AC3E}">
        <p14:creationId xmlns:p14="http://schemas.microsoft.com/office/powerpoint/2010/main" val="229048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3EDFEE-4810-31DD-EADB-86D6B8CD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332656"/>
            <a:ext cx="8280920" cy="63367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82AC1B-8392-F129-9D9B-9297DEF5248A}"/>
              </a:ext>
            </a:extLst>
          </p:cNvPr>
          <p:cNvSpPr txBox="1"/>
          <p:nvPr/>
        </p:nvSpPr>
        <p:spPr>
          <a:xfrm>
            <a:off x="226776" y="751344"/>
            <a:ext cx="341936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i="0" dirty="0">
                <a:solidFill>
                  <a:srgbClr val="FF0000"/>
                </a:solidFill>
                <a:effectLst/>
                <a:latin typeface="PingFang SC"/>
              </a:rPr>
              <a:t>理论和方法问题是地图设计的重头戏</a:t>
            </a:r>
            <a:r>
              <a:rPr lang="zh-CN" altLang="en-US" b="1" i="0" dirty="0">
                <a:solidFill>
                  <a:srgbClr val="565656"/>
                </a:solidFill>
                <a:effectLst/>
                <a:latin typeface="PingFang SC"/>
              </a:rPr>
              <a:t>，也是让武大赏樱地图脱颖而出的亮点之一。苏世亮教授团队首先确定提纲挈领的路线：以地图叙事的理论创新引领地图设计潮流，同时在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PingFang SC"/>
              </a:rPr>
              <a:t>三维实景艺术化呈现和人本主义制图方法上取得技术突破</a:t>
            </a:r>
            <a:r>
              <a:rPr lang="zh-CN" altLang="en-US" b="1" i="0" dirty="0">
                <a:solidFill>
                  <a:srgbClr val="565656"/>
                </a:solidFill>
                <a:effectLst/>
                <a:latin typeface="PingFang SC"/>
              </a:rPr>
              <a:t>。</a:t>
            </a:r>
            <a:endParaRPr lang="zh-CN" altLang="en-US" b="1" i="0" dirty="0">
              <a:effectLst/>
              <a:latin typeface="PingFang SC"/>
            </a:endParaRPr>
          </a:p>
          <a:p>
            <a:pPr algn="just"/>
            <a:r>
              <a:rPr lang="zh-CN" altLang="en-US" b="1" i="0" dirty="0">
                <a:solidFill>
                  <a:srgbClr val="565656"/>
                </a:solidFill>
                <a:effectLst/>
                <a:latin typeface="PingFang SC"/>
              </a:rPr>
              <a:t>“在三维地图中，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PingFang SC"/>
              </a:rPr>
              <a:t>视角和地图标记</a:t>
            </a:r>
            <a:r>
              <a:rPr lang="zh-CN" altLang="en-US" b="1" i="0" dirty="0">
                <a:effectLst/>
                <a:latin typeface="PingFang SC"/>
              </a:rPr>
              <a:t>的设置会直接影响读图效率和情感，这也是当前地图制图界公认的技术难题”，苏世亮介绍，为了探究解决这个问题，团队进行了一系列的认知和心理实验，以眼动轨迹以及脑电波、皮电等生理信号为基础，通过深度学习评估被试者读图效率和情感，将实验所得规律运用到地图制作中，实现了人本主义制图方法的突破</a:t>
            </a:r>
            <a:r>
              <a:rPr lang="zh-CN" altLang="en-US" b="1" i="0" dirty="0">
                <a:solidFill>
                  <a:srgbClr val="565656"/>
                </a:solidFill>
                <a:effectLst/>
                <a:latin typeface="PingFang SC"/>
              </a:rPr>
              <a:t>。</a:t>
            </a:r>
            <a:endParaRPr lang="zh-CN" altLang="en-US" b="1" i="0" dirty="0"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3974824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1522412" y="-49361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20213"/>
            <a:ext cx="422148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rgbClr val="92D050"/>
                </a:solidFill>
                <a:latin typeface="SimHei"/>
                <a:cs typeface="SimHei"/>
              </a:rPr>
              <a:t>按特定比例尺锁定地图</a:t>
            </a:r>
            <a:endParaRPr sz="3200" dirty="0">
              <a:solidFill>
                <a:srgbClr val="92D050"/>
              </a:solidFill>
              <a:latin typeface="SimHei"/>
              <a:cs typeface="Sim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7038" y="1674559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93454" y="1697283"/>
            <a:ext cx="117437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2">
                <a:solidFill>
                  <a:srgbClr val="002796"/>
                </a:solidFill>
                <a:latin typeface="SimHei"/>
                <a:cs typeface="SimHei"/>
              </a:rPr>
              <a:t>激活数据框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98837" y="2486461"/>
            <a:ext cx="97840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b="1" spc="18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2796"/>
                </a:solidFill>
                <a:latin typeface="SimSun"/>
                <a:cs typeface="SimSun"/>
              </a:rPr>
              <a:t>右键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14255" y="3379639"/>
            <a:ext cx="27970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3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07618" y="4542551"/>
            <a:ext cx="61112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青海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90683" y="4702471"/>
            <a:ext cx="27970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3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99317" y="4693467"/>
            <a:ext cx="117195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2796"/>
                </a:solidFill>
                <a:latin typeface="SimSun"/>
                <a:cs typeface="SimSun"/>
              </a:rPr>
              <a:t>设置比例尺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84174" y="4949635"/>
            <a:ext cx="137264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2796"/>
                </a:solidFill>
                <a:latin typeface="Arial" pitchFamily="34" charset="0"/>
                <a:cs typeface="Arial" pitchFamily="34" charset="0"/>
              </a:rPr>
              <a:t>1:8,000,000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81733" y="5332619"/>
            <a:ext cx="1628880" cy="75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54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中国</a:t>
            </a:r>
          </a:p>
          <a:p>
            <a:pPr>
              <a:lnSpc>
                <a:spcPts val="2013"/>
              </a:lnSpc>
              <a:spcBef>
                <a:spcPts val="1897"/>
              </a:spcBef>
              <a:spcAft>
                <a:spcPct val="0"/>
              </a:spcAft>
            </a:pPr>
            <a:r>
              <a:rPr b="1">
                <a:solidFill>
                  <a:srgbClr val="002796"/>
                </a:solidFill>
                <a:latin typeface="Arial" pitchFamily="34" charset="0"/>
                <a:cs typeface="Arial" pitchFamily="34" charset="0"/>
              </a:rPr>
              <a:t>1:100,000,000</a:t>
            </a:r>
          </a:p>
        </p:txBody>
      </p:sp>
    </p:spTree>
    <p:extLst>
      <p:ext uri="{BB962C8B-B14F-4D97-AF65-F5344CB8AC3E}">
        <p14:creationId xmlns:p14="http://schemas.microsoft.com/office/powerpoint/2010/main" val="688223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/>
          <p:cNvSpPr/>
          <p:nvPr/>
        </p:nvSpPr>
        <p:spPr>
          <a:xfrm>
            <a:off x="1522412" y="0"/>
            <a:ext cx="9144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"/>
          <p:cNvSpPr/>
          <p:nvPr/>
        </p:nvSpPr>
        <p:spPr>
          <a:xfrm>
            <a:off x="1522412" y="1"/>
            <a:ext cx="9144000" cy="276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08899" y="884308"/>
            <a:ext cx="259384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rgbClr val="92D050"/>
                </a:solidFill>
                <a:latin typeface="SimHei"/>
                <a:cs typeface="SimHei"/>
              </a:rPr>
              <a:t>结合参考系统</a:t>
            </a:r>
            <a:endParaRPr sz="3200" dirty="0">
              <a:solidFill>
                <a:srgbClr val="92D050"/>
              </a:solidFill>
              <a:latin typeface="SimHei"/>
              <a:cs typeface="Sim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4028" y="1495226"/>
            <a:ext cx="3214420" cy="782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 dirty="0" err="1">
                <a:solidFill>
                  <a:srgbClr val="FFFFFF"/>
                </a:solidFill>
                <a:latin typeface="SimSun"/>
                <a:cs typeface="SimSun"/>
              </a:rPr>
              <a:t>在地图上显示参考位置</a:t>
            </a:r>
            <a:endParaRPr sz="2400" spc="11" dirty="0">
              <a:solidFill>
                <a:srgbClr val="FFFFFF"/>
              </a:solidFill>
              <a:latin typeface="SimSun"/>
              <a:cs typeface="SimSun"/>
            </a:endParaRPr>
          </a:p>
          <a:p>
            <a:pPr>
              <a:lnSpc>
                <a:spcPts val="2400"/>
              </a:lnSpc>
              <a:spcBef>
                <a:spcPts val="1058"/>
              </a:spcBef>
              <a:spcAft>
                <a:spcPct val="0"/>
              </a:spcAft>
            </a:pPr>
            <a:r>
              <a:rPr sz="2400" spc="11" dirty="0" err="1">
                <a:solidFill>
                  <a:srgbClr val="FFFFFF"/>
                </a:solidFill>
                <a:latin typeface="SimSun"/>
                <a:cs typeface="SimSun"/>
              </a:rPr>
              <a:t>可用的参考系统</a:t>
            </a:r>
            <a:endParaRPr sz="2400" spc="11" dirty="0">
              <a:solidFill>
                <a:srgbClr val="FFFFFF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1551" y="3502890"/>
            <a:ext cx="91958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8">
                <a:solidFill>
                  <a:srgbClr val="002796"/>
                </a:solidFill>
                <a:latin typeface="SimSun"/>
                <a:cs typeface="SimSun"/>
              </a:rPr>
              <a:t>经纬网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00584" y="3502890"/>
            <a:ext cx="117500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5" dirty="0" err="1">
                <a:solidFill>
                  <a:srgbClr val="002796"/>
                </a:solidFill>
                <a:latin typeface="SimSun"/>
                <a:cs typeface="SimSun"/>
              </a:rPr>
              <a:t>测量格网</a:t>
            </a:r>
            <a:endParaRPr sz="2000" spc="15" dirty="0">
              <a:solidFill>
                <a:srgbClr val="002796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44167" y="3502890"/>
            <a:ext cx="117500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5">
                <a:solidFill>
                  <a:srgbClr val="002796"/>
                </a:solidFill>
                <a:latin typeface="SimSun"/>
                <a:cs typeface="SimSun"/>
              </a:rPr>
              <a:t>参考网格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36378" y="4671632"/>
            <a:ext cx="113538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纬度</a:t>
            </a:r>
            <a:r>
              <a:rPr b="1">
                <a:solidFill>
                  <a:srgbClr val="002796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经度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52521" y="4681411"/>
            <a:ext cx="109258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b="1">
                <a:solidFill>
                  <a:srgbClr val="002796"/>
                </a:solidFill>
                <a:latin typeface="Arial" pitchFamily="34" charset="0"/>
                <a:cs typeface="Arial" pitchFamily="34" charset="0"/>
              </a:rPr>
              <a:t>ABC/123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63017" y="4693427"/>
            <a:ext cx="107137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pc="11">
                <a:solidFill>
                  <a:srgbClr val="002796"/>
                </a:solidFill>
                <a:latin typeface="SimSun"/>
                <a:cs typeface="SimSun"/>
              </a:rPr>
              <a:t>地图单位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14029" y="5446662"/>
            <a:ext cx="59710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>
                <a:solidFill>
                  <a:srgbClr val="FFFFFF"/>
                </a:solidFill>
                <a:latin typeface="SimSun"/>
                <a:cs typeface="SimSun"/>
              </a:rPr>
              <a:t>不同的经纬网或格网可在在同一张地图显示</a:t>
            </a:r>
          </a:p>
        </p:txBody>
      </p:sp>
      <p:sp>
        <p:nvSpPr>
          <p:cNvPr id="2" name="矩形 1"/>
          <p:cNvSpPr/>
          <p:nvPr/>
        </p:nvSpPr>
        <p:spPr>
          <a:xfrm>
            <a:off x="6425686" y="471945"/>
            <a:ext cx="49451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地图中的坐标格网属于地图的三大要素之一，是重要的要素组成部分，反映地图的坐标系统或地图投影信息。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</a:rPr>
              <a:t>1.</a:t>
            </a:r>
            <a:r>
              <a:rPr lang="zh-CN" altLang="en-US" b="1" dirty="0">
                <a:solidFill>
                  <a:srgbClr val="FF0000"/>
                </a:solidFill>
              </a:rPr>
              <a:t>地理坐标格网设置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en-US" b="1" dirty="0">
                <a:solidFill>
                  <a:srgbClr val="FF0000"/>
                </a:solidFill>
              </a:rPr>
              <a:t>地图公里网设置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</a:rPr>
              <a:t>3.</a:t>
            </a:r>
            <a:r>
              <a:rPr lang="zh-CN" altLang="en-US" b="1" dirty="0">
                <a:solidFill>
                  <a:srgbClr val="FF0000"/>
                </a:solidFill>
              </a:rPr>
              <a:t>索引参考格网设置</a:t>
            </a:r>
          </a:p>
        </p:txBody>
      </p:sp>
    </p:spTree>
    <p:extLst>
      <p:ext uri="{BB962C8B-B14F-4D97-AF65-F5344CB8AC3E}">
        <p14:creationId xmlns:p14="http://schemas.microsoft.com/office/powerpoint/2010/main" val="1266851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1269876" y="0"/>
            <a:ext cx="9144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20213"/>
            <a:ext cx="178003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92D050"/>
                </a:solidFill>
                <a:latin typeface="SimHei"/>
                <a:cs typeface="SimHei"/>
              </a:rPr>
              <a:t>添加格网</a:t>
            </a:r>
          </a:p>
        </p:txBody>
      </p:sp>
    </p:spTree>
    <p:extLst>
      <p:ext uri="{BB962C8B-B14F-4D97-AF65-F5344CB8AC3E}">
        <p14:creationId xmlns:p14="http://schemas.microsoft.com/office/powerpoint/2010/main" val="4053636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1341884" y="24675"/>
            <a:ext cx="9144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20213"/>
            <a:ext cx="259384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92D050"/>
                </a:solidFill>
                <a:latin typeface="SimHei"/>
                <a:cs typeface="SimHei"/>
              </a:rPr>
              <a:t>编辑格网属性</a:t>
            </a:r>
          </a:p>
        </p:txBody>
      </p:sp>
    </p:spTree>
    <p:extLst>
      <p:ext uri="{BB962C8B-B14F-4D97-AF65-F5344CB8AC3E}">
        <p14:creationId xmlns:p14="http://schemas.microsoft.com/office/powerpoint/2010/main" val="2309064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添加指北针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专题地图制图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制图布局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2536923"/>
            <a:ext cx="7371331" cy="42999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24" y="1836862"/>
            <a:ext cx="2861762" cy="5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2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添加指北针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专题地图制图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制图布局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2536923"/>
            <a:ext cx="7371331" cy="42999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24" y="1836862"/>
            <a:ext cx="2861762" cy="5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56" y="1599247"/>
            <a:ext cx="8243453" cy="5232857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添加段落文本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专题地图制图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制图布局</a:t>
            </a:r>
          </a:p>
        </p:txBody>
      </p:sp>
    </p:spTree>
    <p:extLst>
      <p:ext uri="{BB962C8B-B14F-4D97-AF65-F5344CB8AC3E}">
        <p14:creationId xmlns:p14="http://schemas.microsoft.com/office/powerpoint/2010/main" val="9935771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"/>
          <p:cNvSpPr/>
          <p:nvPr/>
        </p:nvSpPr>
        <p:spPr>
          <a:xfrm>
            <a:off x="1522412" y="15489"/>
            <a:ext cx="9144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3548" y="620213"/>
            <a:ext cx="178003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rgbClr val="92D050"/>
                </a:solidFill>
                <a:latin typeface="SimHei"/>
                <a:cs typeface="SimHei"/>
              </a:rPr>
              <a:t>编辑图例</a:t>
            </a:r>
            <a:endParaRPr sz="3200" dirty="0">
              <a:solidFill>
                <a:srgbClr val="92D050"/>
              </a:solidFill>
              <a:latin typeface="SimHei"/>
              <a:cs typeface="Sim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6928" y="1336135"/>
            <a:ext cx="66324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6"/>
              </a:lnSpc>
              <a:spcBef>
                <a:spcPct val="0"/>
              </a:spcBef>
              <a:spcAft>
                <a:spcPct val="0"/>
              </a:spcAft>
            </a:pPr>
            <a:r>
              <a:rPr sz="2000" spc="15">
                <a:solidFill>
                  <a:srgbClr val="000000"/>
                </a:solidFill>
                <a:latin typeface="SimSun"/>
                <a:cs typeface="SimSun"/>
              </a:rPr>
              <a:t>双击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28457" y="1357926"/>
            <a:ext cx="27970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3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39092" y="1674725"/>
            <a:ext cx="101739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spc="133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15">
                <a:solidFill>
                  <a:srgbClr val="000000"/>
                </a:solidFill>
                <a:latin typeface="SimSun"/>
                <a:cs typeface="SimSun"/>
              </a:rPr>
              <a:t>修改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17977" y="3652711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79384" y="3852460"/>
            <a:ext cx="27970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3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68816" y="3885160"/>
            <a:ext cx="66293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5">
                <a:solidFill>
                  <a:srgbClr val="000000"/>
                </a:solidFill>
                <a:latin typeface="SimSun"/>
                <a:cs typeface="SimSun"/>
              </a:rPr>
              <a:t>右键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24313" y="4889564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28040" y="5482261"/>
            <a:ext cx="66294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5">
                <a:solidFill>
                  <a:srgbClr val="000000"/>
                </a:solidFill>
                <a:latin typeface="SimSun"/>
                <a:cs typeface="SimSun"/>
              </a:rPr>
              <a:t>修改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98322" y="5640642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99367" y="5701413"/>
            <a:ext cx="152894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3258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5">
                <a:solidFill>
                  <a:srgbClr val="000000"/>
                </a:solidFill>
                <a:latin typeface="SimSun"/>
                <a:cs typeface="SimSun"/>
              </a:rPr>
              <a:t>双击</a:t>
            </a:r>
          </a:p>
          <a:p>
            <a:pPr>
              <a:lnSpc>
                <a:spcPts val="2241"/>
              </a:lnSpc>
              <a:spcBef>
                <a:spcPts val="1501"/>
              </a:spcBef>
              <a:spcAft>
                <a:spcPct val="0"/>
              </a:spcAft>
            </a:pPr>
            <a:r>
              <a:rPr sz="2000" spc="14">
                <a:solidFill>
                  <a:srgbClr val="000000"/>
                </a:solidFill>
                <a:latin typeface="SimSun"/>
                <a:cs typeface="SimSun"/>
              </a:rPr>
              <a:t>取消分组</a:t>
            </a:r>
            <a:r>
              <a:rPr sz="20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(U)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92738" y="5994820"/>
            <a:ext cx="27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189090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、专题地图制图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地图转换输出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1703538"/>
            <a:ext cx="2088232" cy="334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idx="11"/>
          </p:nvPr>
        </p:nvSpPr>
        <p:spPr>
          <a:xfrm>
            <a:off x="1197868" y="1896199"/>
            <a:ext cx="5040560" cy="317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矢量图像格式 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用点、线来描述物体，所以文件比较小 同时也能提供高清晰的画面，适合于直接打印或输出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 位图图像格式 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存储单位是图像上每一点的像素值，因此一般的图像文件都很大 受分辨率的制约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718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2" descr="D:\教学材料\实验报告\ARCGIS实验报告\2017年试验报告\2014基地班\14基地Arcgis实验报告4\14基地Arcgis实验报告4\江清华\109092014069 江清华 专题图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972" y="123221"/>
            <a:ext cx="7108825" cy="6742113"/>
          </a:xfrm>
          <a:noFill/>
        </p:spPr>
      </p:pic>
    </p:spTree>
    <p:extLst>
      <p:ext uri="{BB962C8B-B14F-4D97-AF65-F5344CB8AC3E}">
        <p14:creationId xmlns:p14="http://schemas.microsoft.com/office/powerpoint/2010/main" val="72195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A879DD5-56AF-16B2-FF07-4AA1AB48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47FA044-7CC4-B932-28B8-FF4CF62666F2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-77852"/>
            <a:ext cx="10298095" cy="6840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2975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4018" y="260648"/>
            <a:ext cx="6300788" cy="6831013"/>
          </a:xfrm>
          <a:noFill/>
        </p:spPr>
      </p:pic>
      <p:sp>
        <p:nvSpPr>
          <p:cNvPr id="2" name="椭圆 1"/>
          <p:cNvSpPr/>
          <p:nvPr/>
        </p:nvSpPr>
        <p:spPr>
          <a:xfrm>
            <a:off x="3358108" y="692696"/>
            <a:ext cx="1224136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4708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6" descr="C:\Users\io\Desktop\ARCGIS实验\实验四制图\福建省各县域人口分级与GDP分布示意图8.jpg福建省各县域人口分级与GDP分布示意图8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0"/>
            <a:ext cx="6265863" cy="695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516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33972" y="7946"/>
            <a:ext cx="7129463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230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25860" y="68262"/>
            <a:ext cx="9504363" cy="6721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02924" y="393305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缺指北针、</a:t>
            </a:r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坐标网格</a:t>
            </a:r>
          </a:p>
        </p:txBody>
      </p:sp>
    </p:spTree>
    <p:extLst>
      <p:ext uri="{BB962C8B-B14F-4D97-AF65-F5344CB8AC3E}">
        <p14:creationId xmlns:p14="http://schemas.microsoft.com/office/powerpoint/2010/main" val="38949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B571B7-4FC7-C991-E161-20F12D61EE4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" y="122760"/>
            <a:ext cx="10965794" cy="6783744"/>
          </a:xfrm>
        </p:spPr>
      </p:pic>
    </p:spTree>
    <p:extLst>
      <p:ext uri="{BB962C8B-B14F-4D97-AF65-F5344CB8AC3E}">
        <p14:creationId xmlns:p14="http://schemas.microsoft.com/office/powerpoint/2010/main" val="2013336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数字蓝色隧道 16x9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2.xml><?xml version="1.0" encoding="utf-8"?>
<a:theme xmlns:a="http://schemas.openxmlformats.org/drawingml/2006/main" name="2_数字蓝色隧道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3.xml><?xml version="1.0" encoding="utf-8"?>
<a:theme xmlns:a="http://schemas.openxmlformats.org/drawingml/2006/main" name="3_数字蓝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4.xml><?xml version="1.0" encoding="utf-8"?>
<a:theme xmlns:a="http://schemas.openxmlformats.org/drawingml/2006/main" name="1_数字蓝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蓝色数字隧道业务演示文稿（宽屏）</Template>
  <TotalTime>0</TotalTime>
  <Words>1916</Words>
  <Application>Microsoft Office PowerPoint</Application>
  <PresentationFormat>自定义</PresentationFormat>
  <Paragraphs>333</Paragraphs>
  <Slides>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83</vt:i4>
      </vt:variant>
    </vt:vector>
  </HeadingPairs>
  <TitlesOfParts>
    <vt:vector size="106" baseType="lpstr">
      <vt:lpstr>-apple-system-font</vt:lpstr>
      <vt:lpstr>MS PGothic</vt:lpstr>
      <vt:lpstr>MS UI Gothic</vt:lpstr>
      <vt:lpstr>PingFang SC</vt:lpstr>
      <vt:lpstr>等线</vt:lpstr>
      <vt:lpstr>等线 Light</vt:lpstr>
      <vt:lpstr>SimHei</vt:lpstr>
      <vt:lpstr>SimHei</vt:lpstr>
      <vt:lpstr>华文新魏</vt:lpstr>
      <vt:lpstr>华文中宋</vt:lpstr>
      <vt:lpstr>SimSun</vt:lpstr>
      <vt:lpstr>SimSun</vt:lpstr>
      <vt:lpstr>Microsoft YaHei</vt:lpstr>
      <vt:lpstr>Microsoft YaHei</vt:lpstr>
      <vt:lpstr>Arial</vt:lpstr>
      <vt:lpstr>Calibri</vt:lpstr>
      <vt:lpstr>Times New Roman</vt:lpstr>
      <vt:lpstr>Wingdings</vt:lpstr>
      <vt:lpstr>数字蓝色隧道 16x9</vt:lpstr>
      <vt:lpstr>2_数字蓝色隧道 16x9</vt:lpstr>
      <vt:lpstr>3_数字蓝色隧道 16x9</vt:lpstr>
      <vt:lpstr>1_数字蓝色隧道 16x9</vt:lpstr>
      <vt:lpstr>自定义设计方案</vt:lpstr>
      <vt:lpstr>PowerPoint 演示文稿</vt:lpstr>
      <vt:lpstr>主要内容</vt:lpstr>
      <vt:lpstr>1.空间数据可视化表达</vt:lpstr>
      <vt:lpstr>1.空间数据可视化表达</vt:lpstr>
      <vt:lpstr>1.空间数据可视化表达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2.ArcMap数据符号化</vt:lpstr>
      <vt:lpstr>2.ArcMap数据符号化</vt:lpstr>
      <vt:lpstr>3.ArcGIS符号库</vt:lpstr>
      <vt:lpstr>3.ArcGIS符号库</vt:lpstr>
      <vt:lpstr>3.1ArcGIS符号制作</vt:lpstr>
      <vt:lpstr>3.1ArcGIS符号制作</vt:lpstr>
      <vt:lpstr>3.1 ArcGIS符号制作</vt:lpstr>
      <vt:lpstr>3.1 ArcGIS符号制作</vt:lpstr>
      <vt:lpstr>3.1 ArcGIS符号制作</vt:lpstr>
      <vt:lpstr>3.1 ArcGIS符号制作</vt:lpstr>
      <vt:lpstr>3.1 ArcGIS符号制作</vt:lpstr>
      <vt:lpstr>3.1 ArcGIS符号制作</vt:lpstr>
      <vt:lpstr>3.1 ArcGIS符号制作</vt:lpstr>
      <vt:lpstr>3.2符号的管理与共享</vt:lpstr>
      <vt:lpstr>3.2符号的管理与共享</vt:lpstr>
      <vt:lpstr>3.2符号的管理与共享</vt:lpstr>
      <vt:lpstr>3.2符号的管理与共享</vt:lpstr>
      <vt:lpstr>4.ArcMap标注</vt:lpstr>
      <vt:lpstr>4.ArcMap标注</vt:lpstr>
      <vt:lpstr>4.ArcMap标注</vt:lpstr>
      <vt:lpstr>4.ArcMap标注</vt:lpstr>
      <vt:lpstr>4.ArcMap标注</vt:lpstr>
      <vt:lpstr>4.ArcMap标注</vt:lpstr>
      <vt:lpstr>4.ArcMap标注</vt:lpstr>
      <vt:lpstr>4.ArcMap标注</vt:lpstr>
      <vt:lpstr>5. 标注引擎</vt:lpstr>
      <vt:lpstr>PowerPoint 演示文稿</vt:lpstr>
      <vt:lpstr>PowerPoint 演示文稿</vt:lpstr>
      <vt:lpstr>PowerPoint 演示文稿</vt:lpstr>
      <vt:lpstr>PowerPoint 演示文稿</vt:lpstr>
      <vt:lpstr>5. 标注引擎</vt:lpstr>
      <vt:lpstr>PowerPoint 演示文稿</vt:lpstr>
      <vt:lpstr>PowerPoint 演示文稿</vt:lpstr>
      <vt:lpstr>6.专题地图制图</vt:lpstr>
      <vt:lpstr>      需要哪些页面元素？     怎样设计这些页面元素？      如何布局这些页面元素？ </vt:lpstr>
      <vt:lpstr>6.专题地图制图-制图原则</vt:lpstr>
      <vt:lpstr>6.专题地图制图-制图原则</vt:lpstr>
      <vt:lpstr>6.专题地图制图-制图原则</vt:lpstr>
      <vt:lpstr>6.专题地图制图-制图原则</vt:lpstr>
      <vt:lpstr>6.专题地图制图-制图原则</vt:lpstr>
      <vt:lpstr>6.专题地图制图-制图原则</vt:lpstr>
      <vt:lpstr>6.专题地图制图-制图原则</vt:lpstr>
      <vt:lpstr> 6.专题地图制图-制图布局</vt:lpstr>
      <vt:lpstr>6.专题地图制图-制图布局</vt:lpstr>
      <vt:lpstr>6.专题地图制图-制图布局</vt:lpstr>
      <vt:lpstr>6.专题地图制图-制图布局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6.专题地图制图-制图布局</vt:lpstr>
      <vt:lpstr>6.专题地图制图-制图布局</vt:lpstr>
      <vt:lpstr>5.专题地图制图-制图布局</vt:lpstr>
      <vt:lpstr>PowerPoint 演示文稿</vt:lpstr>
      <vt:lpstr>6、专题地图制图-地图转换输出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2021-09-14T09:00:52Z</dcterms:created>
  <dcterms:modified xsi:type="dcterms:W3CDTF">2025-03-24T05:59:08Z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